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Lst>
  <p:notesMasterIdLst>
    <p:notesMasterId r:id="rId25"/>
  </p:notesMasterIdLst>
  <p:sldIdLst>
    <p:sldId id="348" r:id="rId5"/>
    <p:sldId id="280" r:id="rId6"/>
    <p:sldId id="376" r:id="rId7"/>
    <p:sldId id="309" r:id="rId8"/>
    <p:sldId id="355" r:id="rId9"/>
    <p:sldId id="275" r:id="rId10"/>
    <p:sldId id="276" r:id="rId11"/>
    <p:sldId id="274" r:id="rId12"/>
    <p:sldId id="311" r:id="rId13"/>
    <p:sldId id="312" r:id="rId14"/>
    <p:sldId id="266" r:id="rId15"/>
    <p:sldId id="314" r:id="rId16"/>
    <p:sldId id="399" r:id="rId17"/>
    <p:sldId id="400" r:id="rId18"/>
    <p:sldId id="401" r:id="rId19"/>
    <p:sldId id="381" r:id="rId20"/>
    <p:sldId id="382" r:id="rId21"/>
    <p:sldId id="261" r:id="rId22"/>
    <p:sldId id="262" r:id="rId23"/>
    <p:sldId id="37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4AE7C3-61E3-4F0D-B7BA-3CB3F0DC6CC5}" v="220" dt="2024-04-11T05:30:37.5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70204"/>
  </p:normalViewPr>
  <p:slideViewPr>
    <p:cSldViewPr snapToGrid="0">
      <p:cViewPr varScale="1">
        <p:scale>
          <a:sx n="83" d="100"/>
          <a:sy n="83" d="100"/>
        </p:scale>
        <p:origin x="214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17/04/2024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solidFill>
                  <a:srgbClr val="7030A0"/>
                </a:solidFill>
                <a:latin typeface="Century Gothic" panose="020B0502020202020204" pitchFamily="34" charset="0"/>
              </a:rPr>
              <a:t>Foundation: </a:t>
            </a:r>
            <a:r>
              <a:rPr lang="en-GB" sz="1200" dirty="0">
                <a:latin typeface="Century Gothic" panose="020B0502020202020204" pitchFamily="34" charset="0"/>
              </a:rPr>
              <a:t>What does the word ‘concentration’ mean?</a:t>
            </a:r>
          </a:p>
          <a:p>
            <a:r>
              <a:rPr lang="en-GB" sz="1200" b="1" dirty="0">
                <a:solidFill>
                  <a:srgbClr val="7030A0"/>
                </a:solidFill>
                <a:latin typeface="Century Gothic"/>
              </a:rPr>
              <a:t>Stretch: </a:t>
            </a:r>
            <a:r>
              <a:rPr lang="en-GB" dirty="0">
                <a:solidFill>
                  <a:srgbClr val="7030A0"/>
                </a:solidFill>
                <a:latin typeface="Century Gothic"/>
              </a:rPr>
              <a:t>Explain the difference between solvent, solute and solution.</a:t>
            </a:r>
            <a:endParaRPr lang="en-GB" sz="1200" dirty="0">
              <a:solidFill>
                <a:srgbClr val="7030A0"/>
              </a:solidFill>
              <a:latin typeface="Century Gothic" panose="020B0502020202020204" pitchFamily="34" charset="0"/>
            </a:endParaRPr>
          </a:p>
          <a:p>
            <a:endParaRPr lang="en-US" dirty="0"/>
          </a:p>
          <a:p>
            <a:r>
              <a:rPr lang="en-US" b="1" dirty="0"/>
              <a:t>Answers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Foundation:</a:t>
            </a:r>
            <a:r>
              <a:rPr lang="en-GB" sz="1200" i="0" kern="1200" baseline="0" dirty="0">
                <a:effectLst/>
                <a:latin typeface="+mn-lt"/>
                <a:ea typeface="+mn-ea"/>
                <a:cs typeface="+mn-cs"/>
              </a:rPr>
              <a:t> Concentration is the mass of solute per unit volume. OR Concentration is the amount of solute per unit volume.</a:t>
            </a:r>
          </a:p>
          <a:p>
            <a:pPr>
              <a:defRPr/>
            </a:pPr>
            <a:r>
              <a:rPr lang="en-GB" sz="1200" b="1" i="0" kern="1200" baseline="0" dirty="0">
                <a:effectLst/>
                <a:latin typeface="+mn-lt"/>
                <a:ea typeface="+mn-ea"/>
                <a:cs typeface="+mn-cs"/>
              </a:rPr>
              <a:t>Stretch: </a:t>
            </a:r>
            <a:r>
              <a:rPr lang="en-GB" dirty="0"/>
              <a:t>Solute is the soluble substance, the solvent is the liquid in which the solute dissolves and the solution is a mixture of the dissolved solute in the solvent.</a:t>
            </a:r>
            <a:endParaRPr lang="en-GB" sz="1200" i="0" kern="1200" baseline="30000" dirty="0">
              <a:effectLst/>
              <a:latin typeface="+mn-lt"/>
              <a:ea typeface="+mn-ea"/>
              <a:cs typeface="+mn-cs"/>
            </a:endParaRPr>
          </a:p>
          <a:p>
            <a:endParaRPr lang="en-US" dirty="0"/>
          </a:p>
          <a:p>
            <a:r>
              <a:rPr lang="en-US" dirty="0"/>
              <a:t>Image from </a:t>
            </a:r>
            <a:r>
              <a:rPr lang="en-US" dirty="0" err="1"/>
              <a:t>pixabay</a:t>
            </a:r>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2</a:t>
            </a:fld>
            <a:endParaRPr lang="en-GB"/>
          </a:p>
        </p:txBody>
      </p:sp>
    </p:spTree>
    <p:extLst>
      <p:ext uri="{BB962C8B-B14F-4D97-AF65-F5344CB8AC3E}">
        <p14:creationId xmlns:p14="http://schemas.microsoft.com/office/powerpoint/2010/main" val="1221114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to check</a:t>
            </a:r>
            <a:r>
              <a:rPr lang="en-GB" baseline="0"/>
              <a:t> that key knowledge from the introduce phase has been learnt and understood.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a:t>You may wish to provide students with white boards to enable them to carry out calculations.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r>
              <a:rPr lang="en-GB"/>
              <a:t>1F; 2T; 3T; 4F; 5T;</a:t>
            </a:r>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506375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1627285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Purpose: </a:t>
            </a:r>
            <a:r>
              <a:rPr lang="en-GB"/>
              <a:t>students practise using and applying their new knowledge.</a:t>
            </a:r>
            <a:r>
              <a:rPr lang="en-GB" baseline="0"/>
              <a:t> Mark schemes are given where possible for students to self or peer assess work.</a:t>
            </a:r>
            <a:endParaRPr lang="en-GB"/>
          </a:p>
        </p:txBody>
      </p:sp>
      <p:sp>
        <p:nvSpPr>
          <p:cNvPr id="4" name="Slide Number Placeholder 3"/>
          <p:cNvSpPr>
            <a:spLocks noGrp="1"/>
          </p:cNvSpPr>
          <p:nvPr>
            <p:ph type="sldNum" sz="quarter" idx="10"/>
          </p:nvPr>
        </p:nvSpPr>
        <p:spPr/>
        <p:txBody>
          <a:bodyPr/>
          <a:lstStyle/>
          <a:p>
            <a:fld id="{4B7F327E-D879-4193-B0D7-BEE89950DB5C}" type="slidenum">
              <a:rPr lang="en-GB" smtClean="0"/>
              <a:t>18</a:t>
            </a:fld>
            <a:endParaRPr lang="en-GB"/>
          </a:p>
        </p:txBody>
      </p:sp>
    </p:spTree>
    <p:extLst>
      <p:ext uri="{BB962C8B-B14F-4D97-AF65-F5344CB8AC3E}">
        <p14:creationId xmlns:p14="http://schemas.microsoft.com/office/powerpoint/2010/main" val="1835813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Q1.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A, it suggests that they have multiplied the mass and volume instead of dividing. If students answer C, it suggests that they have divided volume by mass instead of the other way around. </a:t>
            </a:r>
            <a:r>
              <a:rPr lang="en-GB" i="1" baseline="0" dirty="0"/>
              <a:t>To fix-it, remind the student of the correct formula to calculate concentration. Model the method to work this calculation out, and then give the student some similar calculations to try.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Q2.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B, it suggests that they have used the volume in cm</a:t>
            </a:r>
            <a:r>
              <a:rPr lang="en-GB" baseline="30000" dirty="0"/>
              <a:t>3</a:t>
            </a:r>
            <a:r>
              <a:rPr lang="en-GB" baseline="0" dirty="0"/>
              <a:t> and has not converted to dm</a:t>
            </a:r>
            <a:r>
              <a:rPr lang="en-GB" baseline="30000" dirty="0"/>
              <a:t>3</a:t>
            </a:r>
            <a:r>
              <a:rPr lang="en-GB" baseline="0" dirty="0"/>
              <a:t>. If students answer C, it suggests that they have multiplied he mass and the correct volume, instead of dividing these as needed. </a:t>
            </a:r>
            <a:r>
              <a:rPr lang="en-GB" i="1" baseline="0" dirty="0"/>
              <a:t>To fix-it, remind the student of the correct formula to calculate concentration and the need to convert to dm</a:t>
            </a:r>
            <a:r>
              <a:rPr lang="en-GB" i="1" baseline="30000" dirty="0"/>
              <a:t>3</a:t>
            </a:r>
            <a:r>
              <a:rPr lang="en-GB" i="1" baseline="0" dirty="0"/>
              <a:t>. Model the method to work this calculation out, and then give the student some similar calculations to try.</a:t>
            </a: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Q3.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A or C, it suggests that they are having difficulty rearranging the correct equation. </a:t>
            </a:r>
            <a:r>
              <a:rPr lang="en-GB" i="1" baseline="0" dirty="0"/>
              <a:t>To fix-it, reteach how this is done using slides 9 and 10, and give the student some practice calculations to apply this learning.</a:t>
            </a:r>
          </a:p>
        </p:txBody>
      </p:sp>
      <p:sp>
        <p:nvSpPr>
          <p:cNvPr id="4" name="Slide Number Placeholder 3"/>
          <p:cNvSpPr>
            <a:spLocks noGrp="1"/>
          </p:cNvSpPr>
          <p:nvPr>
            <p:ph type="sldNum" sz="quarter" idx="10"/>
          </p:nvPr>
        </p:nvSpPr>
        <p:spPr/>
        <p:txBody>
          <a:bodyPr/>
          <a:lstStyle/>
          <a:p>
            <a:fld id="{4B7F327E-D879-4193-B0D7-BEE89950DB5C}" type="slidenum">
              <a:rPr lang="en-GB" smtClean="0"/>
              <a:t>19</a:t>
            </a:fld>
            <a:endParaRPr lang="en-GB"/>
          </a:p>
        </p:txBody>
      </p:sp>
    </p:spTree>
    <p:extLst>
      <p:ext uri="{BB962C8B-B14F-4D97-AF65-F5344CB8AC3E}">
        <p14:creationId xmlns:p14="http://schemas.microsoft.com/office/powerpoint/2010/main" val="6928833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B7F327E-D879-4193-B0D7-BEE89950DB5C}" type="slidenum">
              <a:rPr lang="en-GB" smtClean="0"/>
              <a:t>4</a:t>
            </a:fld>
            <a:endParaRPr lang="en-GB"/>
          </a:p>
        </p:txBody>
      </p:sp>
    </p:spTree>
    <p:extLst>
      <p:ext uri="{BB962C8B-B14F-4D97-AF65-F5344CB8AC3E}">
        <p14:creationId xmlns:p14="http://schemas.microsoft.com/office/powerpoint/2010/main" val="2871517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a:t>Purpose: </a:t>
            </a:r>
            <a:r>
              <a:rPr lang="en-GB"/>
              <a:t>to spend time on any gaps identified in previous learning from exit ticket feedback.</a:t>
            </a:r>
          </a:p>
          <a:p>
            <a:pPr marL="0" marR="0" lvl="0" indent="0" algn="l" rtl="0">
              <a:lnSpc>
                <a:spcPct val="100000"/>
              </a:lnSpc>
              <a:spcBef>
                <a:spcPts val="0"/>
              </a:spcBef>
              <a:spcAft>
                <a:spcPts val="0"/>
              </a:spcAft>
              <a:buClr>
                <a:schemeClr val="dk1"/>
              </a:buClr>
              <a:buSzPts val="1200"/>
              <a:buFont typeface="+mj-lt"/>
              <a:buNone/>
            </a:pPr>
            <a:endParaRPr lang="en-GB" b="0" i="1"/>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 from previous lesson’s exit ticket: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Q1.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a:t>Answering B or C suggests that the student is mixing up key terms related to solubility</a:t>
            </a:r>
            <a:r>
              <a:rPr lang="en-GB" i="1" baseline="0"/>
              <a:t>. To fix-it, demonstrate the dissolving of salt in water, narrating as you go using the key terms in the ‘DO Now’ slide of this lesson. Use resources from unit C1.3 to reteach if necessary. Ask students to match the key terms with their definitions, or to assign key terms to the salt, water and salt water.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Q2.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a:t>Answering B suggests the the student has multiplied by 1000 instead of dividing by 1000 to convert cm</a:t>
            </a:r>
            <a:r>
              <a:rPr lang="en-GB" baseline="30000"/>
              <a:t>3</a:t>
            </a:r>
            <a:r>
              <a:rPr lang="en-GB" baseline="0"/>
              <a:t> to dm</a:t>
            </a:r>
            <a:r>
              <a:rPr lang="en-GB" baseline="30000"/>
              <a:t>3</a:t>
            </a:r>
            <a:r>
              <a:rPr lang="en-GB" baseline="0"/>
              <a:t>. </a:t>
            </a:r>
            <a:r>
              <a:rPr lang="en-GB" i="1" baseline="0"/>
              <a:t>To fix-it, reteach how to convert from one unit to another, using slide 7 to help. Give students some unit conversions to practice.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a:t>Answering C suggests that the student has confused volume with mass. </a:t>
            </a:r>
            <a:r>
              <a:rPr lang="en-GB" i="1" baseline="0"/>
              <a:t>To fix-it, reteach the definition of volume, with examples. Compare with mass, and show examples of masses in g and kg.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Q3.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a:t>Answering A suggests the student has multiplied by 10000 instead of 1000. </a:t>
            </a:r>
            <a:r>
              <a:rPr lang="en-GB" i="1" baseline="0"/>
              <a:t>To fix-it, give the student some more unit conversions to practise. Use slide 7 to reteach the method for converting from one unit to another.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a:t>Answering C suggests the student has divided by 1000 instead of multiplying by 1000 to convert dm</a:t>
            </a:r>
            <a:r>
              <a:rPr lang="en-GB" baseline="30000"/>
              <a:t>3</a:t>
            </a:r>
            <a:r>
              <a:rPr lang="en-GB" baseline="0"/>
              <a:t> to cm</a:t>
            </a:r>
            <a:r>
              <a:rPr lang="en-GB" baseline="30000"/>
              <a:t>3</a:t>
            </a:r>
            <a:r>
              <a:rPr lang="en-GB" baseline="0"/>
              <a:t>. </a:t>
            </a:r>
            <a:r>
              <a:rPr lang="en-GB" i="1" baseline="0"/>
              <a:t>To fix-it, reteach how to convert from one unit to another, using slide 7 to help. Give students some unit conversions to practice.</a:t>
            </a:r>
          </a:p>
          <a:p>
            <a:pPr marL="0" marR="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SzPts val="1400"/>
              <a:buNone/>
            </a:pPr>
            <a:endParaRP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to introduce </a:t>
            </a:r>
            <a:r>
              <a:rPr lang="en-GB" baseline="0"/>
              <a:t>new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a:t>It is helpful to be able to demonstrate this for students in a practical way as you talk through the slide. Have a solution (say of salt and water) in front of you, to show the solute mass and volume of the solution as an example.</a:t>
            </a:r>
            <a:endParaRPr lang="en-GB"/>
          </a:p>
          <a:p>
            <a:endParaRPr lang="en-GB"/>
          </a:p>
          <a:p>
            <a:r>
              <a:rPr lang="en-GB"/>
              <a:t>This activity introduces concentration in a </a:t>
            </a:r>
            <a:r>
              <a:rPr lang="en-GB" b="1"/>
              <a:t>quantitative </a:t>
            </a:r>
            <a:r>
              <a:rPr lang="en-GB" b="0"/>
              <a:t>way. </a:t>
            </a:r>
          </a:p>
          <a:p>
            <a:endParaRPr lang="en-GB" b="0"/>
          </a:p>
          <a:p>
            <a:r>
              <a:rPr lang="en-GB" b="1"/>
              <a:t>Note: It is incorrect to say: mass of solute dissolved in 1 dm</a:t>
            </a:r>
            <a:r>
              <a:rPr lang="en-GB" b="1" baseline="30000"/>
              <a:t>3</a:t>
            </a:r>
            <a:r>
              <a:rPr lang="en-GB" b="1"/>
              <a:t> of solvent. This is because the volume will increase when the solute is added/ dissolves.</a:t>
            </a:r>
            <a:endParaRPr lang="en-GB" b="1" baseline="30000"/>
          </a:p>
        </p:txBody>
      </p:sp>
      <p:sp>
        <p:nvSpPr>
          <p:cNvPr id="4" name="Slide Number Placeholder 3"/>
          <p:cNvSpPr>
            <a:spLocks noGrp="1"/>
          </p:cNvSpPr>
          <p:nvPr>
            <p:ph type="sldNum" sz="quarter" idx="10"/>
          </p:nvPr>
        </p:nvSpPr>
        <p:spPr/>
        <p:txBody>
          <a:bodyPr/>
          <a:lstStyle/>
          <a:p>
            <a:fld id="{4B7F327E-D879-4193-B0D7-BEE89950DB5C}" type="slidenum">
              <a:rPr lang="en-GB" smtClean="0"/>
              <a:t>6</a:t>
            </a:fld>
            <a:endParaRPr lang="en-GB"/>
          </a:p>
        </p:txBody>
      </p:sp>
    </p:spTree>
    <p:extLst>
      <p:ext uri="{BB962C8B-B14F-4D97-AF65-F5344CB8AC3E}">
        <p14:creationId xmlns:p14="http://schemas.microsoft.com/office/powerpoint/2010/main" val="2354683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introduce </a:t>
            </a:r>
            <a:r>
              <a:rPr lang="en-GB" baseline="0" dirty="0"/>
              <a:t>new learning.</a:t>
            </a:r>
            <a:endParaRPr lang="en-GB" dirty="0"/>
          </a:p>
          <a:p>
            <a:endParaRPr lang="en-GB" dirty="0"/>
          </a:p>
          <a:p>
            <a:r>
              <a:rPr lang="en-GB" dirty="0"/>
              <a:t>This activity introduces concentration in a </a:t>
            </a:r>
            <a:r>
              <a:rPr lang="en-GB" b="1" dirty="0"/>
              <a:t>quantitative </a:t>
            </a:r>
            <a:r>
              <a:rPr lang="en-GB" b="0" dirty="0"/>
              <a:t>way. Note: </a:t>
            </a:r>
            <a:r>
              <a:rPr lang="en-GB" b="1" dirty="0"/>
              <a:t>only HT Chemistry </a:t>
            </a:r>
            <a:r>
              <a:rPr lang="en-GB" b="0" dirty="0"/>
              <a:t>needs to know mol/ dm</a:t>
            </a:r>
            <a:r>
              <a:rPr lang="en-GB" b="0" baseline="30000" dirty="0"/>
              <a:t>3</a:t>
            </a:r>
          </a:p>
          <a:p>
            <a:endParaRPr lang="en-GB" b="0" baseline="0" dirty="0"/>
          </a:p>
          <a:p>
            <a:r>
              <a:rPr lang="en-GB" b="1" baseline="0" dirty="0"/>
              <a:t>Note:</a:t>
            </a:r>
            <a:r>
              <a:rPr lang="en-GB" b="0" baseline="0" dirty="0"/>
              <a:t> This topic is closely linked to </a:t>
            </a:r>
            <a:r>
              <a:rPr lang="en-GB" b="1" baseline="0" dirty="0"/>
              <a:t>titrations</a:t>
            </a:r>
            <a:r>
              <a:rPr lang="en-GB" b="0" baseline="0" dirty="0"/>
              <a:t> – which are not part of this unit. </a:t>
            </a:r>
            <a:r>
              <a:rPr lang="en-GB" b="1" baseline="0" dirty="0"/>
              <a:t>The AQA specification statement: ‘If the volumes of the two solutions that react completely are known and the concentration of one solution is known, the concentration of the other solution can be calculated’ is covered in that unit </a:t>
            </a:r>
            <a:r>
              <a:rPr lang="en-GB" b="1" u="sng" baseline="0" dirty="0"/>
              <a:t>NOT</a:t>
            </a:r>
            <a:r>
              <a:rPr lang="en-GB" b="1" baseline="0" dirty="0"/>
              <a:t> in this one.</a:t>
            </a:r>
          </a:p>
          <a:p>
            <a:endParaRPr lang="en-GB" b="1" baseline="0" dirty="0"/>
          </a:p>
          <a:p>
            <a:r>
              <a:rPr lang="en-GB" b="0" baseline="0" dirty="0"/>
              <a:t>Image from </a:t>
            </a:r>
            <a:r>
              <a:rPr lang="en-GB" b="0" baseline="0" dirty="0" err="1"/>
              <a:t>pixabay</a:t>
            </a: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2572352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3925" y="952500"/>
            <a:ext cx="8466138" cy="4762500"/>
          </a:xfrm>
        </p:spPr>
      </p:sp>
      <p:sp>
        <p:nvSpPr>
          <p:cNvPr id="3" name="Notes Placeholder 2"/>
          <p:cNvSpPr>
            <a:spLocks noGrp="1"/>
          </p:cNvSpPr>
          <p:nvPr>
            <p:ph type="body" idx="1"/>
          </p:nvPr>
        </p:nvSpPr>
        <p:spPr/>
        <p:txBody>
          <a:bodyPr/>
          <a:lstStyle/>
          <a:p>
            <a:endParaRPr lang="en-GB"/>
          </a:p>
          <a:p>
            <a:endParaRPr lang="en-GB"/>
          </a:p>
          <a:p>
            <a:endParaRPr lang="en-GB"/>
          </a:p>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4DDBBC-D42C-4F97-A1B4-0B4B95B64C96}"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6463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Narrate this slide as you go through the steps to show how equations can be rearranged.</a:t>
            </a:r>
          </a:p>
          <a:p>
            <a:endParaRPr lang="en-US"/>
          </a:p>
          <a:p>
            <a:r>
              <a:rPr lang="en-US" b="1"/>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need to calculate concentration, we can see from the formula that concentration = mass </a:t>
            </a:r>
            <a:r>
              <a:rPr lang="en-US" sz="1200">
                <a:solidFill>
                  <a:schemeClr val="accent1"/>
                </a:solidFill>
                <a:latin typeface="Century Gothic" panose="020B0502020202020204" pitchFamily="34" charset="0"/>
              </a:rPr>
              <a:t>÷ volume. So, to get concentration, we take the mass (in g) and divide it by the volume (in dm</a:t>
            </a:r>
            <a:r>
              <a:rPr lang="en-US" sz="1200" baseline="30000">
                <a:solidFill>
                  <a:schemeClr val="accent1"/>
                </a:solidFill>
                <a:latin typeface="Century Gothic" panose="020B0502020202020204" pitchFamily="34" charset="0"/>
              </a:rPr>
              <a:t>3</a:t>
            </a:r>
            <a:r>
              <a:rPr lang="en-US" sz="1200" baseline="0">
                <a:solidFill>
                  <a:schemeClr val="accent1"/>
                </a:solidFill>
                <a:latin typeface="Century Gothic" panose="020B0502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aseline="0">
                <a:solidFill>
                  <a:schemeClr val="accent1"/>
                </a:solidFill>
                <a:latin typeface="Century Gothic" panose="020B0502020202020204" pitchFamily="34" charset="0"/>
              </a:rPr>
              <a:t>But what if you have the concentration, and you have the volume, but you need to find the mass? Now we need to rearrange the equation to find out what to do to find mass. We need mass to be by itself on one side of the equation. [click through the animations once].</a:t>
            </a:r>
          </a:p>
          <a:p>
            <a:r>
              <a:rPr lang="en-US" sz="1050">
                <a:solidFill>
                  <a:schemeClr val="accent1"/>
                </a:solidFill>
                <a:latin typeface="Century Gothic" panose="020B0502020202020204" pitchFamily="34" charset="0"/>
              </a:rPr>
              <a:t>If I want to get mass by itself, I need to move volume from  the right-hand side of the equation to the left.</a:t>
            </a:r>
          </a:p>
          <a:p>
            <a:r>
              <a:rPr lang="en-US" sz="1050">
                <a:solidFill>
                  <a:schemeClr val="accent1"/>
                </a:solidFill>
                <a:latin typeface="Century Gothic" panose="020B0502020202020204" pitchFamily="34" charset="0"/>
              </a:rPr>
              <a:t>Because it’s ‘÷ volume’ on the right, it will be ‘x volume’ on the left. It always changes to the opposite sign when it moves across the equals sign.</a:t>
            </a:r>
          </a:p>
          <a:p>
            <a:r>
              <a:rPr lang="en-US" sz="1050">
                <a:solidFill>
                  <a:schemeClr val="accent1"/>
                </a:solidFill>
                <a:latin typeface="Century Gothic" panose="020B0502020202020204" pitchFamily="34" charset="0"/>
              </a:rPr>
              <a:t>So what will we end up with once the volume moves across? [click through the animations once].</a:t>
            </a:r>
          </a:p>
          <a:p>
            <a:r>
              <a:rPr lang="en-US" sz="1050">
                <a:solidFill>
                  <a:schemeClr val="accent1"/>
                </a:solidFill>
                <a:latin typeface="Century Gothic" panose="020B0502020202020204" pitchFamily="34" charset="0"/>
              </a:rPr>
              <a:t>Concentration x volume = mass</a:t>
            </a:r>
          </a:p>
          <a:p>
            <a:r>
              <a:rPr lang="en-US" sz="1050">
                <a:solidFill>
                  <a:schemeClr val="accent1"/>
                </a:solidFill>
                <a:latin typeface="Century Gothic" panose="020B0502020202020204" pitchFamily="34" charset="0"/>
              </a:rPr>
              <a:t>This is the same as…[click through animations once]: mass = concentration x volume.</a:t>
            </a:r>
          </a:p>
          <a:p>
            <a:r>
              <a:rPr lang="en-US" sz="1050">
                <a:solidFill>
                  <a:schemeClr val="accent1"/>
                </a:solidFill>
                <a:latin typeface="Century Gothic" panose="020B0502020202020204" pitchFamily="34" charset="0"/>
              </a:rPr>
              <a:t>We now have an equation to calculate the mass, if we have concentration and volume.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a:solidFill>
                <a:schemeClr val="accent1"/>
              </a:solidFill>
              <a:latin typeface="Century Gothic" panose="020B0502020202020204" pitchFamily="34" charset="0"/>
            </a:endParaRPr>
          </a:p>
        </p:txBody>
      </p:sp>
      <p:sp>
        <p:nvSpPr>
          <p:cNvPr id="4" name="Slide Number Placeholder 3"/>
          <p:cNvSpPr>
            <a:spLocks noGrp="1"/>
          </p:cNvSpPr>
          <p:nvPr>
            <p:ph type="sldNum" sz="quarter" idx="5"/>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29425662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Narrate this slide as you go through the steps to show how equations can be rearranged.</a:t>
            </a:r>
          </a:p>
          <a:p>
            <a:r>
              <a:rPr lang="en-US" sz="1050">
                <a:solidFill>
                  <a:schemeClr val="accent1"/>
                </a:solidFill>
                <a:latin typeface="Century Gothic" panose="020B0502020202020204" pitchFamily="34" charset="0"/>
              </a:rPr>
              <a:t>Follow the same steps as in the slide before, to show how we can get volume on its own on one side of the equation.</a:t>
            </a:r>
            <a:endParaRPr lang="en-US"/>
          </a:p>
        </p:txBody>
      </p:sp>
      <p:sp>
        <p:nvSpPr>
          <p:cNvPr id="4" name="Slide Number Placeholder 3"/>
          <p:cNvSpPr>
            <a:spLocks noGrp="1"/>
          </p:cNvSpPr>
          <p:nvPr>
            <p:ph type="sldNum" sz="quarter" idx="5"/>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507801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323119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27783925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275511375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154638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15910061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6934484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02461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39431945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54311358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168954410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92288197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21498998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atin typeface="Century Gothic" panose="020B0502020202020204" pitchFamily="34" charset="0"/>
              </a:defRPr>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Century Gothic" panose="020B0502020202020204" pitchFamily="34" charset="0"/>
                <a:cs typeface="Arial" panose="020B0604020202020204" pitchFamily="34" charset="0"/>
              </a:rPr>
              <a:t>Activity</a:t>
            </a:r>
          </a:p>
        </p:txBody>
      </p:sp>
    </p:spTree>
    <p:extLst>
      <p:ext uri="{BB962C8B-B14F-4D97-AF65-F5344CB8AC3E}">
        <p14:creationId xmlns:p14="http://schemas.microsoft.com/office/powerpoint/2010/main" val="287164775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3496644151"/>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15478705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472677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385550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14.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 Id="rId5" Type="http://schemas.openxmlformats.org/officeDocument/2006/relationships/image" Target="../media/image5.tiff"/><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tiff"/><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CAA0-4D1D-364E-BC2E-E988E2D3DEAC}"/>
              </a:ext>
            </a:extLst>
          </p:cNvPr>
          <p:cNvSpPr>
            <a:spLocks noGrp="1"/>
          </p:cNvSpPr>
          <p:nvPr>
            <p:ph type="title"/>
          </p:nvPr>
        </p:nvSpPr>
        <p:spPr/>
        <p:txBody>
          <a:bodyPr/>
          <a:lstStyle/>
          <a:p>
            <a:r>
              <a:rPr lang="en-US">
                <a:latin typeface="Century Gothic" panose="020B0502020202020204" pitchFamily="34" charset="0"/>
              </a:rPr>
              <a:t>Rearranging equations</a:t>
            </a:r>
          </a:p>
        </p:txBody>
      </p:sp>
      <p:sp>
        <p:nvSpPr>
          <p:cNvPr id="3" name="TextBox 2">
            <a:extLst>
              <a:ext uri="{FF2B5EF4-FFF2-40B4-BE49-F238E27FC236}">
                <a16:creationId xmlns:a16="http://schemas.microsoft.com/office/drawing/2014/main" id="{27284B0E-9F12-D64D-ABDD-15D18C24480D}"/>
              </a:ext>
            </a:extLst>
          </p:cNvPr>
          <p:cNvSpPr txBox="1"/>
          <p:nvPr/>
        </p:nvSpPr>
        <p:spPr>
          <a:xfrm>
            <a:off x="540000" y="1264920"/>
            <a:ext cx="4836580" cy="461665"/>
          </a:xfrm>
          <a:prstGeom prst="rect">
            <a:avLst/>
          </a:prstGeom>
          <a:noFill/>
        </p:spPr>
        <p:txBody>
          <a:bodyPr wrap="none" rtlCol="0">
            <a:spAutoFit/>
          </a:bodyPr>
          <a:lstStyle/>
          <a:p>
            <a:r>
              <a:rPr lang="en-US" sz="2400">
                <a:latin typeface="Century Gothic" panose="020B0502020202020204" pitchFamily="34" charset="0"/>
              </a:rPr>
              <a:t>Mass = concentration x volume</a:t>
            </a:r>
            <a:endParaRPr lang="en-US">
              <a:latin typeface="Century Gothic" panose="020B0502020202020204" pitchFamily="34" charset="0"/>
            </a:endParaRPr>
          </a:p>
        </p:txBody>
      </p:sp>
      <p:sp>
        <p:nvSpPr>
          <p:cNvPr id="4" name="Oval 3">
            <a:extLst>
              <a:ext uri="{FF2B5EF4-FFF2-40B4-BE49-F238E27FC236}">
                <a16:creationId xmlns:a16="http://schemas.microsoft.com/office/drawing/2014/main" id="{DAAE432C-C5F8-4241-85F1-CED8E4B0B16E}"/>
              </a:ext>
            </a:extLst>
          </p:cNvPr>
          <p:cNvSpPr/>
          <p:nvPr/>
        </p:nvSpPr>
        <p:spPr>
          <a:xfrm>
            <a:off x="1665866" y="1117818"/>
            <a:ext cx="2460864" cy="8077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 name="TextBox 4">
            <a:extLst>
              <a:ext uri="{FF2B5EF4-FFF2-40B4-BE49-F238E27FC236}">
                <a16:creationId xmlns:a16="http://schemas.microsoft.com/office/drawing/2014/main" id="{729DB967-D7B5-0041-A21A-91B699F8E93E}"/>
              </a:ext>
            </a:extLst>
          </p:cNvPr>
          <p:cNvSpPr txBox="1"/>
          <p:nvPr/>
        </p:nvSpPr>
        <p:spPr>
          <a:xfrm>
            <a:off x="5850000" y="446052"/>
            <a:ext cx="5503800" cy="2677656"/>
          </a:xfrm>
          <a:prstGeom prst="rect">
            <a:avLst/>
          </a:prstGeom>
          <a:noFill/>
        </p:spPr>
        <p:txBody>
          <a:bodyPr wrap="square" rtlCol="0">
            <a:spAutoFit/>
          </a:bodyPr>
          <a:lstStyle/>
          <a:p>
            <a:r>
              <a:rPr lang="en-US" sz="2400" dirty="0">
                <a:solidFill>
                  <a:schemeClr val="accent1"/>
                </a:solidFill>
                <a:latin typeface="Century Gothic" panose="020B0502020202020204" pitchFamily="34" charset="0"/>
              </a:rPr>
              <a:t>If I want to get volume by itself, I need to move concentration from  the right-hand side of the equation to the left.</a:t>
            </a:r>
          </a:p>
          <a:p>
            <a:r>
              <a:rPr lang="en-US" sz="2400" dirty="0">
                <a:solidFill>
                  <a:schemeClr val="accent1"/>
                </a:solidFill>
                <a:latin typeface="Century Gothic" panose="020B0502020202020204" pitchFamily="34" charset="0"/>
              </a:rPr>
              <a:t>Because it’s ‘x concentration’ on the right, it will be ‘÷ concentration’ on the left.</a:t>
            </a:r>
          </a:p>
        </p:txBody>
      </p:sp>
      <p:sp>
        <p:nvSpPr>
          <p:cNvPr id="7" name="Curved Down Arrow 6">
            <a:extLst>
              <a:ext uri="{FF2B5EF4-FFF2-40B4-BE49-F238E27FC236}">
                <a16:creationId xmlns:a16="http://schemas.microsoft.com/office/drawing/2014/main" id="{C73497A1-F306-C347-9141-71DAC5564D42}"/>
              </a:ext>
            </a:extLst>
          </p:cNvPr>
          <p:cNvSpPr/>
          <p:nvPr/>
        </p:nvSpPr>
        <p:spPr>
          <a:xfrm rot="10800000">
            <a:off x="802226" y="1919496"/>
            <a:ext cx="2156064" cy="8077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entury Gothic" panose="020B0502020202020204" pitchFamily="34" charset="0"/>
            </a:endParaRPr>
          </a:p>
        </p:txBody>
      </p:sp>
      <p:sp>
        <p:nvSpPr>
          <p:cNvPr id="8" name="TextBox 7">
            <a:extLst>
              <a:ext uri="{FF2B5EF4-FFF2-40B4-BE49-F238E27FC236}">
                <a16:creationId xmlns:a16="http://schemas.microsoft.com/office/drawing/2014/main" id="{99BBC9D1-C1DE-E04D-B00E-DDE7DACFF631}"/>
              </a:ext>
            </a:extLst>
          </p:cNvPr>
          <p:cNvSpPr txBox="1"/>
          <p:nvPr/>
        </p:nvSpPr>
        <p:spPr>
          <a:xfrm>
            <a:off x="540000" y="3198167"/>
            <a:ext cx="4857420" cy="461665"/>
          </a:xfrm>
          <a:prstGeom prst="rect">
            <a:avLst/>
          </a:prstGeom>
          <a:noFill/>
        </p:spPr>
        <p:txBody>
          <a:bodyPr wrap="none" rtlCol="0">
            <a:spAutoFit/>
          </a:bodyPr>
          <a:lstStyle/>
          <a:p>
            <a:r>
              <a:rPr lang="en-US" sz="2400">
                <a:latin typeface="Century Gothic" panose="020B0502020202020204" pitchFamily="34" charset="0"/>
              </a:rPr>
              <a:t>Mass ÷ concentration = volume</a:t>
            </a:r>
          </a:p>
        </p:txBody>
      </p:sp>
      <p:sp>
        <p:nvSpPr>
          <p:cNvPr id="9" name="TextBox 8">
            <a:extLst>
              <a:ext uri="{FF2B5EF4-FFF2-40B4-BE49-F238E27FC236}">
                <a16:creationId xmlns:a16="http://schemas.microsoft.com/office/drawing/2014/main" id="{D7F1C7D4-7328-D04A-80FC-8579BF8E2875}"/>
              </a:ext>
            </a:extLst>
          </p:cNvPr>
          <p:cNvSpPr txBox="1"/>
          <p:nvPr/>
        </p:nvSpPr>
        <p:spPr>
          <a:xfrm>
            <a:off x="560839" y="3779520"/>
            <a:ext cx="4905510"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Volume = mass ÷ concentration</a:t>
            </a:r>
          </a:p>
        </p:txBody>
      </p:sp>
      <p:sp>
        <p:nvSpPr>
          <p:cNvPr id="10" name="TextBox 9">
            <a:extLst>
              <a:ext uri="{FF2B5EF4-FFF2-40B4-BE49-F238E27FC236}">
                <a16:creationId xmlns:a16="http://schemas.microsoft.com/office/drawing/2014/main" id="{CC6A52AC-C234-7944-A39B-EE36BC0DED4B}"/>
              </a:ext>
            </a:extLst>
          </p:cNvPr>
          <p:cNvSpPr txBox="1"/>
          <p:nvPr/>
        </p:nvSpPr>
        <p:spPr>
          <a:xfrm>
            <a:off x="5850001" y="3569760"/>
            <a:ext cx="5310000" cy="3046988"/>
          </a:xfrm>
          <a:prstGeom prst="rect">
            <a:avLst/>
          </a:prstGeom>
          <a:noFill/>
        </p:spPr>
        <p:txBody>
          <a:bodyPr wrap="square" rtlCol="0">
            <a:spAutoFit/>
          </a:bodyPr>
          <a:lstStyle/>
          <a:p>
            <a:r>
              <a:rPr lang="en-US" sz="2400">
                <a:latin typeface="Century Gothic" panose="020B0502020202020204" pitchFamily="34" charset="0"/>
              </a:rPr>
              <a:t>Now we have three equations we can use:</a:t>
            </a:r>
          </a:p>
          <a:p>
            <a:endParaRPr lang="en-US" sz="2400">
              <a:latin typeface="Century Gothic" panose="020B0502020202020204" pitchFamily="34" charset="0"/>
            </a:endParaRPr>
          </a:p>
          <a:p>
            <a:r>
              <a:rPr lang="en-US" sz="2400" b="1">
                <a:latin typeface="Century Gothic" panose="020B0502020202020204" pitchFamily="34" charset="0"/>
              </a:rPr>
              <a:t>Concentration = mass ÷ volume</a:t>
            </a:r>
          </a:p>
          <a:p>
            <a:endParaRPr lang="en-US" sz="2400" b="1">
              <a:latin typeface="Century Gothic" panose="020B0502020202020204" pitchFamily="34" charset="0"/>
            </a:endParaRPr>
          </a:p>
          <a:p>
            <a:r>
              <a:rPr lang="en-US" sz="2400" b="1">
                <a:latin typeface="Century Gothic" panose="020B0502020202020204" pitchFamily="34" charset="0"/>
              </a:rPr>
              <a:t>Mass = concentration x volume</a:t>
            </a:r>
          </a:p>
          <a:p>
            <a:endParaRPr lang="en-US" sz="2400" b="1">
              <a:latin typeface="Century Gothic" panose="020B0502020202020204" pitchFamily="34" charset="0"/>
            </a:endParaRPr>
          </a:p>
          <a:p>
            <a:r>
              <a:rPr lang="en-US" sz="2400" b="1">
                <a:latin typeface="Century Gothic" panose="020B0502020202020204" pitchFamily="34" charset="0"/>
              </a:rPr>
              <a:t>Volume = mass ÷ concentration</a:t>
            </a:r>
          </a:p>
        </p:txBody>
      </p:sp>
    </p:spTree>
    <p:extLst>
      <p:ext uri="{BB962C8B-B14F-4D97-AF65-F5344CB8AC3E}">
        <p14:creationId xmlns:p14="http://schemas.microsoft.com/office/powerpoint/2010/main" val="1818196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8189" y="592777"/>
            <a:ext cx="8845832" cy="4770537"/>
          </a:xfrm>
          <a:prstGeom prst="rect">
            <a:avLst/>
          </a:prstGeom>
          <a:noFill/>
        </p:spPr>
        <p:txBody>
          <a:bodyPr wrap="square" rtlCol="0">
            <a:spAutoFit/>
          </a:bodyPr>
          <a:lstStyle/>
          <a:p>
            <a:r>
              <a:rPr lang="en-GB" sz="2400" b="1">
                <a:latin typeface="Century Gothic" panose="020B0502020202020204" pitchFamily="34" charset="0"/>
              </a:rPr>
              <a:t>True or False?</a:t>
            </a:r>
          </a:p>
          <a:p>
            <a:endParaRPr lang="en-GB" sz="2400" b="1">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To convert cm</a:t>
            </a:r>
            <a:r>
              <a:rPr lang="en-GB" sz="2400" baseline="30000">
                <a:latin typeface="Century Gothic" panose="020B0502020202020204" pitchFamily="34" charset="0"/>
              </a:rPr>
              <a:t>3</a:t>
            </a:r>
            <a:r>
              <a:rPr lang="en-GB" sz="2400">
                <a:latin typeface="Century Gothic" panose="020B0502020202020204" pitchFamily="34" charset="0"/>
              </a:rPr>
              <a:t> into dm</a:t>
            </a:r>
            <a:r>
              <a:rPr lang="en-GB" sz="2400" baseline="30000">
                <a:latin typeface="Century Gothic" panose="020B0502020202020204" pitchFamily="34" charset="0"/>
              </a:rPr>
              <a:t>3</a:t>
            </a:r>
            <a:r>
              <a:rPr lang="en-GB" sz="2400">
                <a:latin typeface="Century Gothic" panose="020B0502020202020204" pitchFamily="34" charset="0"/>
              </a:rPr>
              <a:t> you need to multiply by 1000.</a:t>
            </a: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250 cm</a:t>
            </a:r>
            <a:r>
              <a:rPr lang="en-GB" sz="2400" baseline="30000">
                <a:latin typeface="Century Gothic" panose="020B0502020202020204" pitchFamily="34" charset="0"/>
              </a:rPr>
              <a:t>3</a:t>
            </a:r>
            <a:r>
              <a:rPr lang="en-GB" sz="2400">
                <a:latin typeface="Century Gothic" panose="020B0502020202020204" pitchFamily="34" charset="0"/>
              </a:rPr>
              <a:t> = 0.25 dm</a:t>
            </a:r>
            <a:r>
              <a:rPr lang="en-GB" sz="2400" baseline="30000">
                <a:latin typeface="Century Gothic" panose="020B0502020202020204" pitchFamily="34" charset="0"/>
              </a:rPr>
              <a:t>3</a:t>
            </a:r>
          </a:p>
          <a:p>
            <a:pPr marL="457200" indent="-457200">
              <a:buFont typeface="+mj-lt"/>
              <a:buAutoNum type="arabicPeriod"/>
            </a:pPr>
            <a:endParaRPr lang="en-GB" sz="2400" baseline="300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250 cm</a:t>
            </a:r>
            <a:r>
              <a:rPr lang="en-GB" sz="2400" baseline="30000">
                <a:latin typeface="Century Gothic" panose="020B0502020202020204" pitchFamily="34" charset="0"/>
              </a:rPr>
              <a:t>3</a:t>
            </a:r>
            <a:r>
              <a:rPr lang="en-GB" sz="2400">
                <a:latin typeface="Century Gothic" panose="020B0502020202020204" pitchFamily="34" charset="0"/>
              </a:rPr>
              <a:t> of a 4 g/dm</a:t>
            </a:r>
            <a:r>
              <a:rPr lang="en-GB" sz="2400" baseline="30000">
                <a:latin typeface="Century Gothic" panose="020B0502020202020204" pitchFamily="34" charset="0"/>
              </a:rPr>
              <a:t>3</a:t>
            </a:r>
            <a:r>
              <a:rPr lang="en-GB" sz="2400">
                <a:latin typeface="Century Gothic" panose="020B0502020202020204" pitchFamily="34" charset="0"/>
              </a:rPr>
              <a:t> solution contains 1 g of solute.</a:t>
            </a: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0.5 dm</a:t>
            </a:r>
            <a:r>
              <a:rPr lang="en-GB" sz="2400" baseline="30000">
                <a:latin typeface="Century Gothic" panose="020B0502020202020204" pitchFamily="34" charset="0"/>
              </a:rPr>
              <a:t>3</a:t>
            </a:r>
            <a:r>
              <a:rPr lang="en-GB" sz="2400">
                <a:latin typeface="Century Gothic" panose="020B0502020202020204" pitchFamily="34" charset="0"/>
              </a:rPr>
              <a:t> = 5000 cm</a:t>
            </a:r>
            <a:r>
              <a:rPr lang="en-GB" sz="2400" baseline="30000">
                <a:latin typeface="Century Gothic" panose="020B0502020202020204" pitchFamily="34" charset="0"/>
              </a:rPr>
              <a:t>3</a:t>
            </a: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r>
              <a:rPr lang="en-GB" sz="2400">
                <a:latin typeface="Century Gothic" panose="020B0502020202020204" pitchFamily="34" charset="0"/>
              </a:rPr>
              <a:t>5.5 g of copper sulfate is dissolved in 500 cm</a:t>
            </a:r>
            <a:r>
              <a:rPr lang="en-GB" sz="2400" baseline="30000">
                <a:latin typeface="Century Gothic" panose="020B0502020202020204" pitchFamily="34" charset="0"/>
              </a:rPr>
              <a:t>3</a:t>
            </a:r>
            <a:r>
              <a:rPr lang="en-GB" sz="2400">
                <a:latin typeface="Century Gothic" panose="020B0502020202020204" pitchFamily="34" charset="0"/>
              </a:rPr>
              <a:t> to form a 11 g/dm</a:t>
            </a:r>
            <a:r>
              <a:rPr lang="en-GB" sz="2400" baseline="30000">
                <a:latin typeface="Century Gothic" panose="020B0502020202020204" pitchFamily="34" charset="0"/>
              </a:rPr>
              <a:t>3</a:t>
            </a:r>
            <a:r>
              <a:rPr lang="en-GB" sz="2400">
                <a:latin typeface="Century Gothic" panose="020B0502020202020204" pitchFamily="34" charset="0"/>
              </a:rPr>
              <a:t> solution.</a:t>
            </a:r>
          </a:p>
          <a:p>
            <a:endParaRPr lang="en-GB" sz="2400">
              <a:latin typeface="Century Gothic" panose="020B0502020202020204" pitchFamily="34" charset="0"/>
            </a:endParaRPr>
          </a:p>
        </p:txBody>
      </p:sp>
      <p:pic>
        <p:nvPicPr>
          <p:cNvPr id="11" name="Google Shape;149;p4">
            <a:extLst>
              <a:ext uri="{FF2B5EF4-FFF2-40B4-BE49-F238E27FC236}">
                <a16:creationId xmlns:a16="http://schemas.microsoft.com/office/drawing/2014/main" id="{A0303633-5184-423F-B58A-0AE085288175}"/>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6228862" y="4936465"/>
            <a:ext cx="1120928" cy="1451113"/>
          </a:xfrm>
          <a:prstGeom prst="rect">
            <a:avLst/>
          </a:prstGeom>
          <a:noFill/>
          <a:ln>
            <a:noFill/>
          </a:ln>
        </p:spPr>
      </p:pic>
      <p:pic>
        <p:nvPicPr>
          <p:cNvPr id="12" name="Google Shape;150;p4">
            <a:extLst>
              <a:ext uri="{FF2B5EF4-FFF2-40B4-BE49-F238E27FC236}">
                <a16:creationId xmlns:a16="http://schemas.microsoft.com/office/drawing/2014/main" id="{18A7AB51-70CA-415C-A0C7-99C44ABB88F4}"/>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0800000">
            <a:off x="7753527" y="4784120"/>
            <a:ext cx="1116000" cy="1444733"/>
          </a:xfrm>
          <a:prstGeom prst="rect">
            <a:avLst/>
          </a:prstGeom>
          <a:noFill/>
          <a:ln>
            <a:noFill/>
          </a:ln>
        </p:spPr>
      </p:pic>
      <p:sp>
        <p:nvSpPr>
          <p:cNvPr id="3" name="TextBox 2">
            <a:extLst>
              <a:ext uri="{FF2B5EF4-FFF2-40B4-BE49-F238E27FC236}">
                <a16:creationId xmlns:a16="http://schemas.microsoft.com/office/drawing/2014/main" id="{4EEDA05D-EEC4-3E44-AAF2-E451BACD0F4D}"/>
              </a:ext>
            </a:extLst>
          </p:cNvPr>
          <p:cNvSpPr txBox="1"/>
          <p:nvPr/>
        </p:nvSpPr>
        <p:spPr>
          <a:xfrm>
            <a:off x="3784890" y="2049588"/>
            <a:ext cx="793807"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True</a:t>
            </a:r>
          </a:p>
        </p:txBody>
      </p:sp>
      <p:sp>
        <p:nvSpPr>
          <p:cNvPr id="8" name="TextBox 7">
            <a:extLst>
              <a:ext uri="{FF2B5EF4-FFF2-40B4-BE49-F238E27FC236}">
                <a16:creationId xmlns:a16="http://schemas.microsoft.com/office/drawing/2014/main" id="{5746573F-9D21-2843-8B49-77222F5FD362}"/>
              </a:ext>
            </a:extLst>
          </p:cNvPr>
          <p:cNvSpPr txBox="1"/>
          <p:nvPr/>
        </p:nvSpPr>
        <p:spPr>
          <a:xfrm>
            <a:off x="8587017" y="2651412"/>
            <a:ext cx="793807"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True</a:t>
            </a:r>
          </a:p>
        </p:txBody>
      </p:sp>
      <p:sp>
        <p:nvSpPr>
          <p:cNvPr id="9" name="TextBox 8">
            <a:extLst>
              <a:ext uri="{FF2B5EF4-FFF2-40B4-BE49-F238E27FC236}">
                <a16:creationId xmlns:a16="http://schemas.microsoft.com/office/drawing/2014/main" id="{22E8FA58-F56E-A94E-AC37-87A23C21A55E}"/>
              </a:ext>
            </a:extLst>
          </p:cNvPr>
          <p:cNvSpPr txBox="1"/>
          <p:nvPr/>
        </p:nvSpPr>
        <p:spPr>
          <a:xfrm>
            <a:off x="3610825" y="4533213"/>
            <a:ext cx="793807"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True</a:t>
            </a:r>
          </a:p>
        </p:txBody>
      </p:sp>
      <p:sp>
        <p:nvSpPr>
          <p:cNvPr id="10" name="TextBox 9">
            <a:extLst>
              <a:ext uri="{FF2B5EF4-FFF2-40B4-BE49-F238E27FC236}">
                <a16:creationId xmlns:a16="http://schemas.microsoft.com/office/drawing/2014/main" id="{3D584EE3-DB6B-F947-B089-18BD86DC9205}"/>
              </a:ext>
            </a:extLst>
          </p:cNvPr>
          <p:cNvSpPr txBox="1"/>
          <p:nvPr/>
        </p:nvSpPr>
        <p:spPr>
          <a:xfrm>
            <a:off x="8046789" y="1710107"/>
            <a:ext cx="941283"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False</a:t>
            </a:r>
          </a:p>
        </p:txBody>
      </p:sp>
      <p:sp>
        <p:nvSpPr>
          <p:cNvPr id="14" name="TextBox 13">
            <a:extLst>
              <a:ext uri="{FF2B5EF4-FFF2-40B4-BE49-F238E27FC236}">
                <a16:creationId xmlns:a16="http://schemas.microsoft.com/office/drawing/2014/main" id="{5D274766-0F69-004B-A0DF-2247B1101A24}"/>
              </a:ext>
            </a:extLst>
          </p:cNvPr>
          <p:cNvSpPr txBox="1"/>
          <p:nvPr/>
        </p:nvSpPr>
        <p:spPr>
          <a:xfrm>
            <a:off x="3790920" y="3417141"/>
            <a:ext cx="941283" cy="461665"/>
          </a:xfrm>
          <a:prstGeom prst="rect">
            <a:avLst/>
          </a:prstGeom>
          <a:noFill/>
        </p:spPr>
        <p:txBody>
          <a:bodyPr wrap="none" rtlCol="0">
            <a:spAutoFit/>
          </a:bodyPr>
          <a:lstStyle/>
          <a:p>
            <a:r>
              <a:rPr lang="en-GB" sz="2400" b="1">
                <a:solidFill>
                  <a:schemeClr val="accent1"/>
                </a:solidFill>
                <a:latin typeface="Century Gothic" panose="020B0502020202020204" pitchFamily="34" charset="0"/>
              </a:rPr>
              <a:t>False</a:t>
            </a: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P spid="10"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9A2FC-EF83-45EA-A834-F97160317940}"/>
              </a:ext>
            </a:extLst>
          </p:cNvPr>
          <p:cNvSpPr>
            <a:spLocks noGrp="1"/>
          </p:cNvSpPr>
          <p:nvPr>
            <p:ph type="title"/>
          </p:nvPr>
        </p:nvSpPr>
        <p:spPr>
          <a:xfrm>
            <a:off x="505200" y="2560321"/>
            <a:ext cx="10620000" cy="720000"/>
          </a:xfrm>
        </p:spPr>
        <p:txBody>
          <a:bodyPr>
            <a:normAutofit fontScale="90000"/>
          </a:bodyPr>
          <a:lstStyle/>
          <a:p>
            <a:r>
              <a:rPr lang="en-GB" sz="2800">
                <a:latin typeface="Century Gothic" panose="020B0502020202020204" pitchFamily="34" charset="0"/>
                <a:ea typeface="Times New Roman" panose="02020603050405020304" pitchFamily="18" charset="0"/>
                <a:cs typeface="Times New Roman" panose="02020603050405020304" pitchFamily="18" charset="0"/>
              </a:rPr>
              <a:t>Discuss with your partner how you should solve this question.</a:t>
            </a:r>
            <a:br>
              <a:rPr lang="en-GB" sz="2800">
                <a:latin typeface="Century Gothic" panose="020B0502020202020204" pitchFamily="34" charset="0"/>
                <a:ea typeface="Times New Roman" panose="02020603050405020304" pitchFamily="18" charset="0"/>
                <a:cs typeface="Times New Roman" panose="02020603050405020304" pitchFamily="18" charset="0"/>
              </a:rPr>
            </a:br>
            <a:br>
              <a:rPr lang="en-GB" sz="2800">
                <a:latin typeface="Century Gothic" panose="020B0502020202020204" pitchFamily="34" charset="0"/>
                <a:ea typeface="Times New Roman" panose="02020603050405020304" pitchFamily="18" charset="0"/>
                <a:cs typeface="Times New Roman" panose="02020603050405020304" pitchFamily="18" charset="0"/>
              </a:rPr>
            </a:br>
            <a:r>
              <a:rPr lang="en-GB" sz="2800">
                <a:latin typeface="Century Gothic" panose="020B0502020202020204" pitchFamily="34" charset="0"/>
                <a:ea typeface="Times New Roman" panose="02020603050405020304" pitchFamily="18" charset="0"/>
                <a:cs typeface="Times New Roman" panose="02020603050405020304" pitchFamily="18" charset="0"/>
              </a:rPr>
              <a:t>Work together to find the answer.</a:t>
            </a:r>
            <a:br>
              <a:rPr lang="en-GB" sz="2800">
                <a:latin typeface="Century Gothic" panose="020B0502020202020204" pitchFamily="34" charset="0"/>
                <a:ea typeface="Times New Roman" panose="02020603050405020304" pitchFamily="18" charset="0"/>
                <a:cs typeface="Times New Roman" panose="02020603050405020304" pitchFamily="18" charset="0"/>
              </a:rPr>
            </a:br>
            <a:br>
              <a:rPr lang="en-GB" sz="2800">
                <a:latin typeface="Century Gothic" panose="020B0502020202020204" pitchFamily="34" charset="0"/>
                <a:ea typeface="Times New Roman" panose="02020603050405020304" pitchFamily="18" charset="0"/>
                <a:cs typeface="Times New Roman" panose="02020603050405020304" pitchFamily="18" charset="0"/>
              </a:rPr>
            </a:br>
            <a:r>
              <a:rPr lang="en-GB" sz="2800" b="0">
                <a:latin typeface="Century Gothic" panose="020B0502020202020204" pitchFamily="34" charset="0"/>
                <a:ea typeface="Times New Roman" panose="02020603050405020304" pitchFamily="18" charset="0"/>
                <a:cs typeface="Times New Roman" panose="02020603050405020304" pitchFamily="18" charset="0"/>
              </a:rPr>
              <a:t>Some glucose was dissolved in 500 cm</a:t>
            </a:r>
            <a:r>
              <a:rPr lang="en-GB" sz="2800" b="0" baseline="30000">
                <a:latin typeface="Century Gothic" panose="020B0502020202020204" pitchFamily="34" charset="0"/>
                <a:ea typeface="Times New Roman" panose="02020603050405020304" pitchFamily="18" charset="0"/>
                <a:cs typeface="Times New Roman" panose="02020603050405020304" pitchFamily="18" charset="0"/>
              </a:rPr>
              <a:t>3</a:t>
            </a:r>
            <a:r>
              <a:rPr lang="en-GB" sz="2800" b="0">
                <a:latin typeface="Century Gothic" panose="020B0502020202020204" pitchFamily="34" charset="0"/>
                <a:ea typeface="Times New Roman" panose="02020603050405020304" pitchFamily="18" charset="0"/>
                <a:cs typeface="Times New Roman" panose="02020603050405020304" pitchFamily="18" charset="0"/>
              </a:rPr>
              <a:t> of water</a:t>
            </a:r>
            <a:r>
              <a:rPr lang="en-GB" sz="2800" b="0">
                <a:latin typeface="Century Gothic" panose="020B0502020202020204" pitchFamily="34" charset="0"/>
              </a:rPr>
              <a:t>. </a:t>
            </a:r>
            <a:br>
              <a:rPr lang="en-GB" sz="2800" b="0">
                <a:latin typeface="Century Gothic" panose="020B0502020202020204" pitchFamily="34" charset="0"/>
              </a:rPr>
            </a:br>
            <a:r>
              <a:rPr lang="en-GB" sz="2800" b="0">
                <a:latin typeface="Century Gothic" panose="020B0502020202020204" pitchFamily="34" charset="0"/>
              </a:rPr>
              <a:t>The concentration of the solution was 5g/dm</a:t>
            </a:r>
            <a:r>
              <a:rPr lang="en-GB" sz="2800" b="0" baseline="30000">
                <a:latin typeface="Century Gothic" panose="020B0502020202020204" pitchFamily="34" charset="0"/>
              </a:rPr>
              <a:t>3</a:t>
            </a:r>
            <a:r>
              <a:rPr lang="en-GB" sz="2800" b="0">
                <a:latin typeface="Century Gothic" panose="020B0502020202020204" pitchFamily="34" charset="0"/>
              </a:rPr>
              <a:t>. </a:t>
            </a:r>
            <a:br>
              <a:rPr lang="en-GB" sz="2800" b="0">
                <a:latin typeface="Century Gothic" panose="020B0502020202020204" pitchFamily="34" charset="0"/>
              </a:rPr>
            </a:br>
            <a:br>
              <a:rPr lang="en-GB" sz="2800" b="0">
                <a:latin typeface="Century Gothic" panose="020B0502020202020204" pitchFamily="34" charset="0"/>
              </a:rPr>
            </a:br>
            <a:r>
              <a:rPr lang="en-GB" sz="2800" b="0">
                <a:latin typeface="Century Gothic" panose="020B0502020202020204" pitchFamily="34" charset="0"/>
              </a:rPr>
              <a:t>What mass of glucose was dissolved in the solution?</a:t>
            </a:r>
            <a:endParaRPr lang="en-GB" sz="2800" b="0" baseline="30000">
              <a:latin typeface="Century Gothic" panose="020B0502020202020204" pitchFamily="34" charset="0"/>
            </a:endParaRPr>
          </a:p>
        </p:txBody>
      </p:sp>
      <p:sp>
        <p:nvSpPr>
          <p:cNvPr id="3" name="Slide Number Placeholder 2">
            <a:extLst>
              <a:ext uri="{FF2B5EF4-FFF2-40B4-BE49-F238E27FC236}">
                <a16:creationId xmlns:a16="http://schemas.microsoft.com/office/drawing/2014/main" id="{6B309AD7-6027-43A7-872D-2F4F22F8BC7C}"/>
              </a:ext>
            </a:extLst>
          </p:cNvPr>
          <p:cNvSpPr>
            <a:spLocks noGrp="1"/>
          </p:cNvSpPr>
          <p:nvPr>
            <p:ph type="sldNum" sz="quarter" idx="4294967295"/>
          </p:nvPr>
        </p:nvSpPr>
        <p:spPr>
          <a:xfrm>
            <a:off x="10058400" y="6532563"/>
            <a:ext cx="2133600" cy="298450"/>
          </a:xfrm>
        </p:spPr>
        <p:txBody>
          <a:bodyPr/>
          <a:lstStyle/>
          <a:p>
            <a:fld id="{06B17CD8-68B9-44AA-BEF0-31F9F4687D13}" type="slidenum">
              <a:rPr lang="en-GB" smtClean="0"/>
              <a:pPr/>
              <a:t>12</a:t>
            </a:fld>
            <a:endParaRPr lang="en-GB"/>
          </a:p>
        </p:txBody>
      </p:sp>
      <p:sp>
        <p:nvSpPr>
          <p:cNvPr id="7" name="Rectangle 6">
            <a:extLst>
              <a:ext uri="{FF2B5EF4-FFF2-40B4-BE49-F238E27FC236}">
                <a16:creationId xmlns:a16="http://schemas.microsoft.com/office/drawing/2014/main" id="{7E02B258-EDE6-9741-AB8F-B87DCA79089D}"/>
              </a:ext>
            </a:extLst>
          </p:cNvPr>
          <p:cNvSpPr/>
          <p:nvPr/>
        </p:nvSpPr>
        <p:spPr>
          <a:xfrm>
            <a:off x="505200" y="3577680"/>
            <a:ext cx="6752317" cy="1518557"/>
          </a:xfrm>
          <a:prstGeom prst="rect">
            <a:avLst/>
          </a:prstGeom>
          <a:noFill/>
          <a:ln>
            <a:noFill/>
          </a:ln>
        </p:spPr>
        <p:style>
          <a:lnRef idx="2">
            <a:schemeClr val="accent4"/>
          </a:lnRef>
          <a:fillRef idx="1">
            <a:schemeClr val="lt1"/>
          </a:fillRef>
          <a:effectRef idx="0">
            <a:schemeClr val="accent4"/>
          </a:effectRef>
          <a:fontRef idx="minor">
            <a:schemeClr val="dk1"/>
          </a:fontRef>
        </p:style>
        <p:txBody>
          <a:bodyPr rtlCol="0" anchor="ctr"/>
          <a:lstStyle/>
          <a:p>
            <a:pPr>
              <a:lnSpc>
                <a:spcPct val="150000"/>
              </a:lnSpc>
            </a:pPr>
            <a:r>
              <a:rPr lang="en-US" sz="2400" b="1">
                <a:solidFill>
                  <a:schemeClr val="accent1"/>
                </a:solidFill>
                <a:latin typeface="Century Gothic" panose="020B0502020202020204" pitchFamily="34" charset="0"/>
              </a:rPr>
              <a:t>Equation</a:t>
            </a:r>
            <a:r>
              <a:rPr lang="en-US" sz="2400">
                <a:solidFill>
                  <a:schemeClr val="accent1"/>
                </a:solidFill>
                <a:latin typeface="Century Gothic" panose="020B0502020202020204" pitchFamily="34" charset="0"/>
              </a:rPr>
              <a:t>: mass = concentration x volume</a:t>
            </a:r>
          </a:p>
          <a:p>
            <a:pPr>
              <a:lnSpc>
                <a:spcPct val="150000"/>
              </a:lnSpc>
            </a:pPr>
            <a:r>
              <a:rPr lang="en-US" sz="2400" b="1">
                <a:solidFill>
                  <a:schemeClr val="accent1"/>
                </a:solidFill>
                <a:latin typeface="Century Gothic" panose="020B0502020202020204" pitchFamily="34" charset="0"/>
              </a:rPr>
              <a:t>Numbers</a:t>
            </a:r>
            <a:r>
              <a:rPr lang="en-US" sz="2400">
                <a:solidFill>
                  <a:schemeClr val="accent1"/>
                </a:solidFill>
                <a:latin typeface="Century Gothic" panose="020B0502020202020204" pitchFamily="34" charset="0"/>
              </a:rPr>
              <a:t>: mass = 5 x 0.5</a:t>
            </a:r>
          </a:p>
          <a:p>
            <a:pPr>
              <a:lnSpc>
                <a:spcPct val="150000"/>
              </a:lnSpc>
            </a:pPr>
            <a:r>
              <a:rPr lang="en-US" sz="2400" b="1">
                <a:solidFill>
                  <a:schemeClr val="accent1"/>
                </a:solidFill>
                <a:latin typeface="Century Gothic" panose="020B0502020202020204" pitchFamily="34" charset="0"/>
              </a:rPr>
              <a:t>Answer and unit</a:t>
            </a:r>
            <a:r>
              <a:rPr lang="en-US" sz="2400">
                <a:solidFill>
                  <a:schemeClr val="accent1"/>
                </a:solidFill>
                <a:latin typeface="Century Gothic" panose="020B0502020202020204" pitchFamily="34" charset="0"/>
              </a:rPr>
              <a:t>: 2.5 g</a:t>
            </a:r>
            <a:endParaRPr lang="en-GB" sz="2400" baseline="3000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485312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6C50-2D03-4DCD-AA25-57AE3C4133A9}"/>
              </a:ext>
            </a:extLst>
          </p:cNvPr>
          <p:cNvSpPr>
            <a:spLocks noGrp="1"/>
          </p:cNvSpPr>
          <p:nvPr>
            <p:ph type="title" idx="4294967295"/>
          </p:nvPr>
        </p:nvSpPr>
        <p:spPr>
          <a:xfrm>
            <a:off x="325464" y="152400"/>
            <a:ext cx="10620375" cy="720725"/>
          </a:xfrm>
        </p:spPr>
        <p:txBody>
          <a:bodyPr>
            <a:normAutofit/>
          </a:bodyPr>
          <a:lstStyle/>
          <a:p>
            <a:r>
              <a:rPr lang="en-GB" sz="2600" b="1" dirty="0">
                <a:latin typeface="Century Gothic" panose="020B0502020202020204" pitchFamily="34" charset="0"/>
              </a:rPr>
              <a:t>I: Worked example</a:t>
            </a:r>
          </a:p>
        </p:txBody>
      </p:sp>
      <p:sp>
        <p:nvSpPr>
          <p:cNvPr id="3" name="TextBox 2">
            <a:extLst>
              <a:ext uri="{FF2B5EF4-FFF2-40B4-BE49-F238E27FC236}">
                <a16:creationId xmlns:a16="http://schemas.microsoft.com/office/drawing/2014/main" id="{9AFEC162-7CB1-22AC-95C4-F0132FEE9F8A}"/>
              </a:ext>
            </a:extLst>
          </p:cNvPr>
          <p:cNvSpPr txBox="1"/>
          <p:nvPr/>
        </p:nvSpPr>
        <p:spPr>
          <a:xfrm>
            <a:off x="473095" y="1041135"/>
            <a:ext cx="8806164" cy="1569660"/>
          </a:xfrm>
          <a:prstGeom prst="rect">
            <a:avLst/>
          </a:prstGeom>
          <a:noFill/>
        </p:spPr>
        <p:txBody>
          <a:bodyPr wrap="square" rtlCol="0">
            <a:spAutoFit/>
          </a:bodyPr>
          <a:lstStyle/>
          <a:p>
            <a:r>
              <a:rPr lang="en-GB" sz="2400" dirty="0">
                <a:latin typeface="Century Gothic" panose="020B0502020202090204" pitchFamily="34" charset="0"/>
              </a:rPr>
              <a:t>5g of sodium hydroxide, NaOH is dissolved in 250 cm</a:t>
            </a:r>
            <a:r>
              <a:rPr lang="en-GB" sz="2400" baseline="30000" dirty="0">
                <a:latin typeface="Century Gothic" panose="020B0502020202090204" pitchFamily="34" charset="0"/>
              </a:rPr>
              <a:t>3</a:t>
            </a:r>
            <a:r>
              <a:rPr lang="en-GB" sz="2400" dirty="0">
                <a:latin typeface="Century Gothic" panose="020B0502020202090204" pitchFamily="34" charset="0"/>
              </a:rPr>
              <a:t> of water</a:t>
            </a:r>
          </a:p>
          <a:p>
            <a:r>
              <a:rPr lang="en-GB" sz="2400" dirty="0">
                <a:latin typeface="Century Gothic" panose="020B0502020202090204" pitchFamily="34" charset="0"/>
              </a:rPr>
              <a:t>Calculate the concentration of NaOH.</a:t>
            </a:r>
            <a:endParaRPr lang="en-GB" sz="2400" dirty="0">
              <a:latin typeface="Century Gothic" panose="020B0502020202020204" pitchFamily="34" charset="0"/>
            </a:endParaRPr>
          </a:p>
          <a:p>
            <a:endParaRPr lang="en-GB" sz="2400" dirty="0">
              <a:latin typeface="Century Gothic" panose="020B0502020202020204" pitchFamily="34" charset="0"/>
            </a:endParaRPr>
          </a:p>
        </p:txBody>
      </p:sp>
      <p:sp>
        <p:nvSpPr>
          <p:cNvPr id="12" name="TextBox 11">
            <a:extLst>
              <a:ext uri="{FF2B5EF4-FFF2-40B4-BE49-F238E27FC236}">
                <a16:creationId xmlns:a16="http://schemas.microsoft.com/office/drawing/2014/main" id="{A24D0CC8-D235-E6FC-5403-73B5EC581D3F}"/>
              </a:ext>
            </a:extLst>
          </p:cNvPr>
          <p:cNvSpPr txBox="1"/>
          <p:nvPr/>
        </p:nvSpPr>
        <p:spPr>
          <a:xfrm>
            <a:off x="473095" y="2702509"/>
            <a:ext cx="2347117" cy="400110"/>
          </a:xfrm>
          <a:prstGeom prst="rect">
            <a:avLst/>
          </a:prstGeom>
          <a:noFill/>
        </p:spPr>
        <p:txBody>
          <a:bodyPr wrap="none" rtlCol="0">
            <a:spAutoFit/>
          </a:bodyPr>
          <a:lstStyle/>
          <a:p>
            <a:r>
              <a:rPr lang="en-GB" sz="2000" dirty="0">
                <a:solidFill>
                  <a:schemeClr val="accent1"/>
                </a:solidFill>
                <a:latin typeface="Century Gothic" panose="020B0502020202020204" pitchFamily="34" charset="0"/>
              </a:rPr>
              <a:t>concentration= ?</a:t>
            </a:r>
          </a:p>
        </p:txBody>
      </p:sp>
      <p:sp>
        <p:nvSpPr>
          <p:cNvPr id="13" name="TextBox 12">
            <a:extLst>
              <a:ext uri="{FF2B5EF4-FFF2-40B4-BE49-F238E27FC236}">
                <a16:creationId xmlns:a16="http://schemas.microsoft.com/office/drawing/2014/main" id="{3726B60E-02DF-1595-93CA-3A06157655B9}"/>
              </a:ext>
            </a:extLst>
          </p:cNvPr>
          <p:cNvSpPr txBox="1"/>
          <p:nvPr/>
        </p:nvSpPr>
        <p:spPr>
          <a:xfrm>
            <a:off x="3196663" y="2649069"/>
            <a:ext cx="1410964" cy="400110"/>
          </a:xfrm>
          <a:prstGeom prst="rect">
            <a:avLst/>
          </a:prstGeom>
          <a:noFill/>
        </p:spPr>
        <p:txBody>
          <a:bodyPr wrap="none" rtlCol="0">
            <a:spAutoFit/>
          </a:bodyPr>
          <a:lstStyle/>
          <a:p>
            <a:r>
              <a:rPr lang="en-GB" sz="2000" dirty="0">
                <a:solidFill>
                  <a:schemeClr val="accent1"/>
                </a:solidFill>
                <a:latin typeface="Century Gothic" panose="020B0502020202020204" pitchFamily="34" charset="0"/>
              </a:rPr>
              <a:t>mass = 5g</a:t>
            </a:r>
          </a:p>
        </p:txBody>
      </p:sp>
      <p:sp>
        <p:nvSpPr>
          <p:cNvPr id="14" name="TextBox 13">
            <a:extLst>
              <a:ext uri="{FF2B5EF4-FFF2-40B4-BE49-F238E27FC236}">
                <a16:creationId xmlns:a16="http://schemas.microsoft.com/office/drawing/2014/main" id="{529BB03F-1F17-F2A8-C050-847AFCEF8CC4}"/>
              </a:ext>
            </a:extLst>
          </p:cNvPr>
          <p:cNvSpPr txBox="1"/>
          <p:nvPr/>
        </p:nvSpPr>
        <p:spPr>
          <a:xfrm>
            <a:off x="4940779" y="2666746"/>
            <a:ext cx="2420856" cy="400110"/>
          </a:xfrm>
          <a:prstGeom prst="rect">
            <a:avLst/>
          </a:prstGeom>
          <a:noFill/>
        </p:spPr>
        <p:txBody>
          <a:bodyPr wrap="none" rtlCol="0">
            <a:spAutoFit/>
          </a:bodyPr>
          <a:lstStyle/>
          <a:p>
            <a:r>
              <a:rPr lang="en-GB" sz="2000" dirty="0">
                <a:solidFill>
                  <a:schemeClr val="accent1"/>
                </a:solidFill>
                <a:latin typeface="Century Gothic" panose="020B0502020202020204" pitchFamily="34" charset="0"/>
              </a:rPr>
              <a:t>Volume = 250cm</a:t>
            </a:r>
            <a:r>
              <a:rPr lang="en-GB" sz="2000" baseline="30000" dirty="0">
                <a:solidFill>
                  <a:schemeClr val="accent1"/>
                </a:solidFill>
                <a:latin typeface="Century Gothic" panose="020B0502020202020204" pitchFamily="34" charset="0"/>
              </a:rPr>
              <a:t>3</a:t>
            </a:r>
          </a:p>
        </p:txBody>
      </p:sp>
      <p:sp>
        <p:nvSpPr>
          <p:cNvPr id="18" name="Oval 17">
            <a:extLst>
              <a:ext uri="{FF2B5EF4-FFF2-40B4-BE49-F238E27FC236}">
                <a16:creationId xmlns:a16="http://schemas.microsoft.com/office/drawing/2014/main" id="{7EE6CA0F-1B92-C0A0-14FD-29718DD246E0}"/>
              </a:ext>
            </a:extLst>
          </p:cNvPr>
          <p:cNvSpPr/>
          <p:nvPr/>
        </p:nvSpPr>
        <p:spPr>
          <a:xfrm>
            <a:off x="9279258" y="47268"/>
            <a:ext cx="2190540" cy="1856989"/>
          </a:xfrm>
          <a:prstGeom prst="ellipse">
            <a:avLst/>
          </a:prstGeom>
          <a:solidFill>
            <a:srgbClr val="009193">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a:solidFill>
                  <a:schemeClr val="tx1"/>
                </a:solidFill>
                <a:latin typeface="Century Gothic" panose="020B0502020202020204" pitchFamily="34" charset="0"/>
              </a:rPr>
              <a:t>V</a:t>
            </a:r>
          </a:p>
          <a:p>
            <a:pPr algn="ctr"/>
            <a:r>
              <a:rPr lang="en-GB" sz="2400" b="1">
                <a:solidFill>
                  <a:schemeClr val="tx1"/>
                </a:solidFill>
                <a:latin typeface="Century Gothic" panose="020B0502020202020204" pitchFamily="34" charset="0"/>
              </a:rPr>
              <a:t>E</a:t>
            </a:r>
          </a:p>
          <a:p>
            <a:pPr algn="ctr"/>
            <a:r>
              <a:rPr lang="en-GB" sz="2400" b="1">
                <a:solidFill>
                  <a:schemeClr val="tx1"/>
                </a:solidFill>
                <a:latin typeface="Century Gothic" panose="020B0502020202020204" pitchFamily="34" charset="0"/>
              </a:rPr>
              <a:t>S</a:t>
            </a:r>
          </a:p>
          <a:p>
            <a:pPr algn="ctr"/>
            <a:r>
              <a:rPr lang="en-GB" sz="2400" b="1">
                <a:solidFill>
                  <a:schemeClr val="tx1"/>
                </a:solidFill>
                <a:latin typeface="Century Gothic" panose="020B0502020202020204" pitchFamily="34" charset="0"/>
              </a:rPr>
              <a:t>C</a:t>
            </a:r>
          </a:p>
          <a:p>
            <a:pPr algn="ctr"/>
            <a:r>
              <a:rPr lang="en-GB" sz="2400" b="1">
                <a:solidFill>
                  <a:schemeClr val="tx1"/>
                </a:solidFill>
                <a:latin typeface="Century Gothic" panose="020B0502020202020204" pitchFamily="34" charset="0"/>
              </a:rPr>
              <a:t>U</a:t>
            </a:r>
            <a:endParaRPr lang="en-GB" sz="2400">
              <a:solidFill>
                <a:schemeClr val="tx1"/>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AF0F34F-1A82-8638-DDD0-A69468632D92}"/>
                  </a:ext>
                </a:extLst>
              </p:cNvPr>
              <p:cNvSpPr txBox="1"/>
              <p:nvPr/>
            </p:nvSpPr>
            <p:spPr>
              <a:xfrm>
                <a:off x="4993798" y="3128403"/>
                <a:ext cx="3343992" cy="533929"/>
              </a:xfrm>
              <a:prstGeom prst="rect">
                <a:avLst/>
              </a:prstGeom>
              <a:noFill/>
            </p:spPr>
            <p:txBody>
              <a:bodyPr wrap="none" rtlCol="0">
                <a:spAutoFit/>
              </a:bodyPr>
              <a:lstStyle/>
              <a:p>
                <a:r>
                  <a:rPr lang="en-GB" sz="2000" dirty="0">
                    <a:solidFill>
                      <a:schemeClr val="accent1"/>
                    </a:solidFill>
                    <a:latin typeface="Century Gothic" panose="020B0502020202020204" pitchFamily="34" charset="0"/>
                  </a:rPr>
                  <a:t>Volume = </a:t>
                </a:r>
                <a14:m>
                  <m:oMath xmlns:m="http://schemas.openxmlformats.org/officeDocument/2006/math">
                    <m:f>
                      <m:fPr>
                        <m:ctrlPr>
                          <a:rPr lang="en-GB" sz="2000" i="1" dirty="0" smtClean="0">
                            <a:solidFill>
                              <a:schemeClr val="accent1"/>
                            </a:solidFill>
                            <a:latin typeface="Cambria Math" panose="02040503050406030204" pitchFamily="18" charset="0"/>
                          </a:rPr>
                        </m:ctrlPr>
                      </m:fPr>
                      <m:num>
                        <m:r>
                          <a:rPr lang="en-GB" sz="2000" b="0" i="1" dirty="0" smtClean="0">
                            <a:solidFill>
                              <a:schemeClr val="accent1"/>
                            </a:solidFill>
                            <a:latin typeface="Cambria Math" panose="02040503050406030204" pitchFamily="18" charset="0"/>
                          </a:rPr>
                          <m:t>250</m:t>
                        </m:r>
                      </m:num>
                      <m:den>
                        <m:r>
                          <a:rPr lang="en-GB" sz="2000" b="0" i="1" dirty="0" smtClean="0">
                            <a:solidFill>
                              <a:schemeClr val="accent1"/>
                            </a:solidFill>
                            <a:latin typeface="Cambria Math" panose="02040503050406030204" pitchFamily="18" charset="0"/>
                          </a:rPr>
                          <m:t>1000</m:t>
                        </m:r>
                      </m:den>
                    </m:f>
                    <m:r>
                      <a:rPr lang="en-GB" sz="2000" b="0" i="1" dirty="0" smtClean="0">
                        <a:solidFill>
                          <a:schemeClr val="accent1"/>
                        </a:solidFill>
                        <a:latin typeface="Cambria Math" panose="02040503050406030204" pitchFamily="18" charset="0"/>
                      </a:rPr>
                      <m:t>=0.250</m:t>
                    </m:r>
                    <m:r>
                      <a:rPr lang="en-GB" sz="2000" b="0" i="1" dirty="0" smtClean="0">
                        <a:solidFill>
                          <a:schemeClr val="accent1"/>
                        </a:solidFill>
                        <a:latin typeface="Cambria Math" panose="02040503050406030204" pitchFamily="18" charset="0"/>
                      </a:rPr>
                      <m:t>𝑑𝑚</m:t>
                    </m:r>
                    <m:r>
                      <a:rPr lang="en-GB" sz="2000" b="0" i="1" baseline="30000" dirty="0" smtClean="0">
                        <a:solidFill>
                          <a:schemeClr val="accent1"/>
                        </a:solidFill>
                        <a:latin typeface="Cambria Math" panose="02040503050406030204" pitchFamily="18" charset="0"/>
                      </a:rPr>
                      <m:t>3</m:t>
                    </m:r>
                  </m:oMath>
                </a14:m>
                <a:endParaRPr lang="en-GB" sz="2000" baseline="30000" dirty="0">
                  <a:solidFill>
                    <a:schemeClr val="accent1"/>
                  </a:solidFill>
                  <a:latin typeface="Century Gothic" panose="020B0502020202020204" pitchFamily="34" charset="0"/>
                </a:endParaRPr>
              </a:p>
            </p:txBody>
          </p:sp>
        </mc:Choice>
        <mc:Fallback xmlns="">
          <p:sp>
            <p:nvSpPr>
              <p:cNvPr id="20" name="TextBox 19">
                <a:extLst>
                  <a:ext uri="{FF2B5EF4-FFF2-40B4-BE49-F238E27FC236}">
                    <a16:creationId xmlns:a16="http://schemas.microsoft.com/office/drawing/2014/main" id="{EAF0F34F-1A82-8638-DDD0-A69468632D92}"/>
                  </a:ext>
                </a:extLst>
              </p:cNvPr>
              <p:cNvSpPr txBox="1">
                <a:spLocks noRot="1" noChangeAspect="1" noMove="1" noResize="1" noEditPoints="1" noAdjustHandles="1" noChangeArrowheads="1" noChangeShapeType="1" noTextEdit="1"/>
              </p:cNvSpPr>
              <p:nvPr/>
            </p:nvSpPr>
            <p:spPr>
              <a:xfrm>
                <a:off x="4993798" y="3128403"/>
                <a:ext cx="3343992" cy="533929"/>
              </a:xfrm>
              <a:prstGeom prst="rect">
                <a:avLst/>
              </a:prstGeom>
              <a:blipFill>
                <a:blip r:embed="rId2"/>
                <a:stretch>
                  <a:fillRect l="-1821" b="-45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F19AFFB-22A0-A049-49E8-D24FFECA88FD}"/>
                  </a:ext>
                </a:extLst>
              </p:cNvPr>
              <p:cNvSpPr txBox="1"/>
              <p:nvPr/>
            </p:nvSpPr>
            <p:spPr>
              <a:xfrm>
                <a:off x="473095" y="4408353"/>
                <a:ext cx="3551998"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GB" sz="2400" b="0" i="0" smtClean="0">
                          <a:solidFill>
                            <a:schemeClr val="accent1"/>
                          </a:solidFill>
                          <a:latin typeface="Cambria Math" panose="02040503050406030204" pitchFamily="18" charset="0"/>
                        </a:rPr>
                        <m:t>concentration</m:t>
                      </m:r>
                      <m:r>
                        <a:rPr lang="en-GB" sz="2400" b="0" i="0" smtClean="0">
                          <a:solidFill>
                            <a:schemeClr val="accent1"/>
                          </a:solidFill>
                          <a:latin typeface="Cambria Math" panose="02040503050406030204" pitchFamily="18" charset="0"/>
                        </a:rPr>
                        <m:t>= </m:t>
                      </m:r>
                      <m:f>
                        <m:fPr>
                          <m:ctrlPr>
                            <a:rPr lang="en-GB" sz="2400" b="0" i="1" smtClean="0">
                              <a:solidFill>
                                <a:schemeClr val="accent1"/>
                              </a:solidFill>
                              <a:latin typeface="Cambria Math" panose="02040503050406030204" pitchFamily="18" charset="0"/>
                            </a:rPr>
                          </m:ctrlPr>
                        </m:fPr>
                        <m:num>
                          <m:r>
                            <m:rPr>
                              <m:sty m:val="p"/>
                            </m:rPr>
                            <a:rPr lang="en-GB" sz="2400" b="0" i="0" smtClean="0">
                              <a:solidFill>
                                <a:schemeClr val="accent1"/>
                              </a:solidFill>
                              <a:latin typeface="Cambria Math" panose="02040503050406030204" pitchFamily="18" charset="0"/>
                            </a:rPr>
                            <m:t>Mass</m:t>
                          </m:r>
                        </m:num>
                        <m:den>
                          <m:r>
                            <m:rPr>
                              <m:sty m:val="p"/>
                            </m:rPr>
                            <a:rPr lang="en-GB" sz="2400" b="0" i="0" smtClean="0">
                              <a:solidFill>
                                <a:schemeClr val="accent1"/>
                              </a:solidFill>
                              <a:latin typeface="Cambria Math" panose="02040503050406030204" pitchFamily="18" charset="0"/>
                            </a:rPr>
                            <m:t>volume</m:t>
                          </m:r>
                        </m:den>
                      </m:f>
                    </m:oMath>
                  </m:oMathPara>
                </a14:m>
                <a:endParaRPr lang="en-GB" sz="2400" dirty="0">
                  <a:solidFill>
                    <a:schemeClr val="accent1"/>
                  </a:solidFill>
                  <a:latin typeface="Century Gothic" panose="020B0502020202020204" pitchFamily="34" charset="0"/>
                </a:endParaRPr>
              </a:p>
            </p:txBody>
          </p:sp>
        </mc:Choice>
        <mc:Fallback xmlns="">
          <p:sp>
            <p:nvSpPr>
              <p:cNvPr id="21" name="TextBox 20">
                <a:extLst>
                  <a:ext uri="{FF2B5EF4-FFF2-40B4-BE49-F238E27FC236}">
                    <a16:creationId xmlns:a16="http://schemas.microsoft.com/office/drawing/2014/main" id="{9F19AFFB-22A0-A049-49E8-D24FFECA88FD}"/>
                  </a:ext>
                </a:extLst>
              </p:cNvPr>
              <p:cNvSpPr txBox="1">
                <a:spLocks noRot="1" noChangeAspect="1" noMove="1" noResize="1" noEditPoints="1" noAdjustHandles="1" noChangeArrowheads="1" noChangeShapeType="1" noTextEdit="1"/>
              </p:cNvSpPr>
              <p:nvPr/>
            </p:nvSpPr>
            <p:spPr>
              <a:xfrm>
                <a:off x="473095" y="4408353"/>
                <a:ext cx="3551998" cy="78380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479DB4-78BA-D10E-3422-BABAB6518DE4}"/>
                  </a:ext>
                </a:extLst>
              </p:cNvPr>
              <p:cNvSpPr txBox="1"/>
              <p:nvPr/>
            </p:nvSpPr>
            <p:spPr>
              <a:xfrm>
                <a:off x="473095" y="5260587"/>
                <a:ext cx="3314754" cy="79367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GB" sz="2400" b="0" i="0" smtClean="0">
                          <a:solidFill>
                            <a:schemeClr val="accent1"/>
                          </a:solidFill>
                          <a:latin typeface="Cambria Math" panose="02040503050406030204" pitchFamily="18" charset="0"/>
                        </a:rPr>
                        <m:t>concentration</m:t>
                      </m:r>
                      <m:r>
                        <a:rPr lang="en-GB" sz="2400" b="0" i="0" smtClean="0">
                          <a:solidFill>
                            <a:schemeClr val="accent1"/>
                          </a:solidFill>
                          <a:latin typeface="Cambria Math" panose="02040503050406030204" pitchFamily="18" charset="0"/>
                        </a:rPr>
                        <m:t>= </m:t>
                      </m:r>
                      <m:f>
                        <m:fPr>
                          <m:ctrlPr>
                            <a:rPr lang="en-GB" sz="2400" b="0" i="1" smtClean="0">
                              <a:solidFill>
                                <a:schemeClr val="accent1"/>
                              </a:solidFill>
                              <a:latin typeface="Cambria Math" panose="02040503050406030204" pitchFamily="18" charset="0"/>
                            </a:rPr>
                          </m:ctrlPr>
                        </m:fPr>
                        <m:num>
                          <m:r>
                            <a:rPr lang="en-GB" sz="2400" b="0" i="0" smtClean="0">
                              <a:solidFill>
                                <a:schemeClr val="accent1"/>
                              </a:solidFill>
                              <a:latin typeface="Cambria Math" panose="02040503050406030204" pitchFamily="18" charset="0"/>
                            </a:rPr>
                            <m:t>5</m:t>
                          </m:r>
                        </m:num>
                        <m:den>
                          <m:r>
                            <a:rPr lang="en-GB" sz="2400" b="0" i="0" smtClean="0">
                              <a:solidFill>
                                <a:schemeClr val="accent1"/>
                              </a:solidFill>
                              <a:latin typeface="Cambria Math" panose="02040503050406030204" pitchFamily="18" charset="0"/>
                            </a:rPr>
                            <m:t>0.250</m:t>
                          </m:r>
                        </m:den>
                      </m:f>
                    </m:oMath>
                  </m:oMathPara>
                </a14:m>
                <a:endParaRPr lang="en-GB" sz="2400" dirty="0">
                  <a:solidFill>
                    <a:schemeClr val="accent1"/>
                  </a:solidFill>
                  <a:latin typeface="Century Gothic" panose="020B0502020202020204" pitchFamily="34" charset="0"/>
                </a:endParaRPr>
              </a:p>
            </p:txBody>
          </p:sp>
        </mc:Choice>
        <mc:Fallback xmlns="">
          <p:sp>
            <p:nvSpPr>
              <p:cNvPr id="22" name="TextBox 21">
                <a:extLst>
                  <a:ext uri="{FF2B5EF4-FFF2-40B4-BE49-F238E27FC236}">
                    <a16:creationId xmlns:a16="http://schemas.microsoft.com/office/drawing/2014/main" id="{9C479DB4-78BA-D10E-3422-BABAB6518DE4}"/>
                  </a:ext>
                </a:extLst>
              </p:cNvPr>
              <p:cNvSpPr txBox="1">
                <a:spLocks noRot="1" noChangeAspect="1" noMove="1" noResize="1" noEditPoints="1" noAdjustHandles="1" noChangeArrowheads="1" noChangeShapeType="1" noTextEdit="1"/>
              </p:cNvSpPr>
              <p:nvPr/>
            </p:nvSpPr>
            <p:spPr>
              <a:xfrm>
                <a:off x="473095" y="5260587"/>
                <a:ext cx="3314754" cy="793679"/>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8756092-7585-34BB-7813-337828DE82CF}"/>
                  </a:ext>
                </a:extLst>
              </p:cNvPr>
              <p:cNvSpPr txBox="1"/>
              <p:nvPr/>
            </p:nvSpPr>
            <p:spPr>
              <a:xfrm>
                <a:off x="504231" y="6196392"/>
                <a:ext cx="291240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GB" sz="2400" b="0" i="0" dirty="0" smtClean="0">
                          <a:solidFill>
                            <a:schemeClr val="accent1"/>
                          </a:solidFill>
                          <a:latin typeface="Cambria Math" panose="02040503050406030204" pitchFamily="18" charset="0"/>
                        </a:rPr>
                        <m:t>concentration</m:t>
                      </m:r>
                      <m:r>
                        <a:rPr lang="en-GB" sz="2400" i="0" dirty="0" smtClean="0">
                          <a:solidFill>
                            <a:schemeClr val="accent1"/>
                          </a:solidFill>
                          <a:latin typeface="Cambria Math" panose="02040503050406030204" pitchFamily="18" charset="0"/>
                        </a:rPr>
                        <m:t> =</m:t>
                      </m:r>
                      <m:r>
                        <a:rPr lang="en-GB" sz="2400" b="0" i="0" dirty="0" smtClean="0">
                          <a:solidFill>
                            <a:schemeClr val="accent1"/>
                          </a:solidFill>
                          <a:latin typeface="Cambria Math" panose="02040503050406030204" pitchFamily="18" charset="0"/>
                        </a:rPr>
                        <m:t>20</m:t>
                      </m:r>
                    </m:oMath>
                  </m:oMathPara>
                </a14:m>
                <a:endParaRPr lang="en-GB" sz="2400" dirty="0">
                  <a:solidFill>
                    <a:schemeClr val="accent1"/>
                  </a:solidFill>
                  <a:latin typeface="Century Gothic" panose="020B0502020202020204" pitchFamily="34" charset="0"/>
                </a:endParaRPr>
              </a:p>
            </p:txBody>
          </p:sp>
        </mc:Choice>
        <mc:Fallback xmlns="">
          <p:sp>
            <p:nvSpPr>
              <p:cNvPr id="23" name="TextBox 22">
                <a:extLst>
                  <a:ext uri="{FF2B5EF4-FFF2-40B4-BE49-F238E27FC236}">
                    <a16:creationId xmlns:a16="http://schemas.microsoft.com/office/drawing/2014/main" id="{78756092-7585-34BB-7813-337828DE82CF}"/>
                  </a:ext>
                </a:extLst>
              </p:cNvPr>
              <p:cNvSpPr txBox="1">
                <a:spLocks noRot="1" noChangeAspect="1" noMove="1" noResize="1" noEditPoints="1" noAdjustHandles="1" noChangeArrowheads="1" noChangeShapeType="1" noTextEdit="1"/>
              </p:cNvSpPr>
              <p:nvPr/>
            </p:nvSpPr>
            <p:spPr>
              <a:xfrm>
                <a:off x="504231" y="6196392"/>
                <a:ext cx="2912400" cy="461665"/>
              </a:xfrm>
              <a:prstGeom prst="rect">
                <a:avLst/>
              </a:prstGeom>
              <a:blipFill>
                <a:blip r:embed="rId5"/>
                <a:stretch>
                  <a:fillRect/>
                </a:stretch>
              </a:blipFill>
            </p:spPr>
            <p:txBody>
              <a:bodyPr/>
              <a:lstStyle/>
              <a:p>
                <a:r>
                  <a:rPr lang="en-GB">
                    <a:noFill/>
                  </a:rPr>
                  <a:t> </a:t>
                </a:r>
              </a:p>
            </p:txBody>
          </p:sp>
        </mc:Fallback>
      </mc:AlternateContent>
      <p:sp>
        <p:nvSpPr>
          <p:cNvPr id="24" name="TextBox 23">
            <a:extLst>
              <a:ext uri="{FF2B5EF4-FFF2-40B4-BE49-F238E27FC236}">
                <a16:creationId xmlns:a16="http://schemas.microsoft.com/office/drawing/2014/main" id="{3D04CCED-82A7-3F9E-7949-8E09855151D1}"/>
              </a:ext>
            </a:extLst>
          </p:cNvPr>
          <p:cNvSpPr txBox="1"/>
          <p:nvPr/>
        </p:nvSpPr>
        <p:spPr>
          <a:xfrm>
            <a:off x="3321033" y="6208617"/>
            <a:ext cx="1140056"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g/dm</a:t>
            </a:r>
            <a:r>
              <a:rPr lang="en-GB" sz="2400" baseline="30000" dirty="0">
                <a:solidFill>
                  <a:schemeClr val="accent1"/>
                </a:solidFill>
                <a:latin typeface="Century Gothic" panose="020B0502020202020204" pitchFamily="34" charset="0"/>
              </a:rPr>
              <a:t>3</a:t>
            </a:r>
          </a:p>
        </p:txBody>
      </p:sp>
    </p:spTree>
    <p:extLst>
      <p:ext uri="{BB962C8B-B14F-4D97-AF65-F5344CB8AC3E}">
        <p14:creationId xmlns:p14="http://schemas.microsoft.com/office/powerpoint/2010/main" val="2193735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0" grpId="0"/>
      <p:bldP spid="21" grpId="0"/>
      <p:bldP spid="22" grpId="0"/>
      <p:bldP spid="23"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6C50-2D03-4DCD-AA25-57AE3C4133A9}"/>
              </a:ext>
            </a:extLst>
          </p:cNvPr>
          <p:cNvSpPr>
            <a:spLocks noGrp="1"/>
          </p:cNvSpPr>
          <p:nvPr>
            <p:ph type="title" idx="4294967295"/>
          </p:nvPr>
        </p:nvSpPr>
        <p:spPr>
          <a:xfrm>
            <a:off x="263471" y="167898"/>
            <a:ext cx="10620375" cy="720725"/>
          </a:xfrm>
        </p:spPr>
        <p:txBody>
          <a:bodyPr>
            <a:normAutofit/>
          </a:bodyPr>
          <a:lstStyle/>
          <a:p>
            <a:r>
              <a:rPr lang="en-GB" sz="2600" b="1" dirty="0">
                <a:latin typeface="Century Gothic" panose="020B0502020202020204" pitchFamily="34" charset="0"/>
              </a:rPr>
              <a:t>We: Worked example</a:t>
            </a:r>
          </a:p>
        </p:txBody>
      </p:sp>
      <p:sp>
        <p:nvSpPr>
          <p:cNvPr id="3" name="TextBox 2">
            <a:extLst>
              <a:ext uri="{FF2B5EF4-FFF2-40B4-BE49-F238E27FC236}">
                <a16:creationId xmlns:a16="http://schemas.microsoft.com/office/drawing/2014/main" id="{9AFEC162-7CB1-22AC-95C4-F0132FEE9F8A}"/>
              </a:ext>
            </a:extLst>
          </p:cNvPr>
          <p:cNvSpPr txBox="1"/>
          <p:nvPr/>
        </p:nvSpPr>
        <p:spPr>
          <a:xfrm>
            <a:off x="473095" y="1041135"/>
            <a:ext cx="8806164" cy="1569660"/>
          </a:xfrm>
          <a:prstGeom prst="rect">
            <a:avLst/>
          </a:prstGeom>
          <a:noFill/>
        </p:spPr>
        <p:txBody>
          <a:bodyPr wrap="square" rtlCol="0">
            <a:spAutoFit/>
          </a:bodyPr>
          <a:lstStyle/>
          <a:p>
            <a:r>
              <a:rPr lang="en-GB" sz="2400" dirty="0">
                <a:latin typeface="Century Gothic" panose="020B0502020202090204" pitchFamily="34" charset="0"/>
              </a:rPr>
              <a:t>8g of calcium hydroxide, Ca(OH)</a:t>
            </a:r>
            <a:r>
              <a:rPr lang="en-GB" sz="2400" baseline="-25000" dirty="0">
                <a:latin typeface="Century Gothic" panose="020B0502020202090204" pitchFamily="34" charset="0"/>
              </a:rPr>
              <a:t>2</a:t>
            </a:r>
            <a:r>
              <a:rPr lang="en-GB" sz="2400" dirty="0">
                <a:latin typeface="Century Gothic" panose="020B0502020202090204" pitchFamily="34" charset="0"/>
              </a:rPr>
              <a:t> is dissolved in 100 cm</a:t>
            </a:r>
            <a:r>
              <a:rPr lang="en-GB" sz="2400" baseline="30000" dirty="0">
                <a:latin typeface="Century Gothic" panose="020B0502020202090204" pitchFamily="34" charset="0"/>
              </a:rPr>
              <a:t>3</a:t>
            </a:r>
            <a:r>
              <a:rPr lang="en-GB" sz="2400" dirty="0">
                <a:latin typeface="Century Gothic" panose="020B0502020202090204" pitchFamily="34" charset="0"/>
              </a:rPr>
              <a:t> of water</a:t>
            </a:r>
          </a:p>
          <a:p>
            <a:r>
              <a:rPr lang="en-GB" sz="2400" dirty="0">
                <a:latin typeface="Century Gothic" panose="020B0502020202090204" pitchFamily="34" charset="0"/>
              </a:rPr>
              <a:t>Calculate the concentration of Ca(OH)</a:t>
            </a:r>
            <a:r>
              <a:rPr lang="en-GB" sz="2400" baseline="-25000" dirty="0">
                <a:latin typeface="Century Gothic" panose="020B0502020202090204" pitchFamily="34" charset="0"/>
              </a:rPr>
              <a:t>2</a:t>
            </a:r>
            <a:r>
              <a:rPr lang="en-GB" sz="2400" dirty="0">
                <a:latin typeface="Century Gothic" panose="020B0502020202090204" pitchFamily="34" charset="0"/>
              </a:rPr>
              <a:t> .</a:t>
            </a:r>
            <a:endParaRPr lang="en-GB" sz="2400" dirty="0">
              <a:latin typeface="Century Gothic" panose="020B0502020202020204" pitchFamily="34" charset="0"/>
            </a:endParaRPr>
          </a:p>
          <a:p>
            <a:endParaRPr lang="en-GB" sz="2400" dirty="0">
              <a:latin typeface="Century Gothic" panose="020B0502020202020204" pitchFamily="34" charset="0"/>
            </a:endParaRPr>
          </a:p>
        </p:txBody>
      </p:sp>
      <p:sp>
        <p:nvSpPr>
          <p:cNvPr id="12" name="TextBox 11">
            <a:extLst>
              <a:ext uri="{FF2B5EF4-FFF2-40B4-BE49-F238E27FC236}">
                <a16:creationId xmlns:a16="http://schemas.microsoft.com/office/drawing/2014/main" id="{A24D0CC8-D235-E6FC-5403-73B5EC581D3F}"/>
              </a:ext>
            </a:extLst>
          </p:cNvPr>
          <p:cNvSpPr txBox="1"/>
          <p:nvPr/>
        </p:nvSpPr>
        <p:spPr>
          <a:xfrm>
            <a:off x="473095" y="2702509"/>
            <a:ext cx="2347117" cy="400110"/>
          </a:xfrm>
          <a:prstGeom prst="rect">
            <a:avLst/>
          </a:prstGeom>
          <a:noFill/>
        </p:spPr>
        <p:txBody>
          <a:bodyPr wrap="none" rtlCol="0">
            <a:spAutoFit/>
          </a:bodyPr>
          <a:lstStyle/>
          <a:p>
            <a:r>
              <a:rPr lang="en-GB" sz="2000" dirty="0">
                <a:solidFill>
                  <a:schemeClr val="accent1"/>
                </a:solidFill>
                <a:latin typeface="Century Gothic" panose="020B0502020202020204" pitchFamily="34" charset="0"/>
              </a:rPr>
              <a:t>concentration= ?</a:t>
            </a:r>
          </a:p>
        </p:txBody>
      </p:sp>
      <p:sp>
        <p:nvSpPr>
          <p:cNvPr id="13" name="TextBox 12">
            <a:extLst>
              <a:ext uri="{FF2B5EF4-FFF2-40B4-BE49-F238E27FC236}">
                <a16:creationId xmlns:a16="http://schemas.microsoft.com/office/drawing/2014/main" id="{3726B60E-02DF-1595-93CA-3A06157655B9}"/>
              </a:ext>
            </a:extLst>
          </p:cNvPr>
          <p:cNvSpPr txBox="1"/>
          <p:nvPr/>
        </p:nvSpPr>
        <p:spPr>
          <a:xfrm>
            <a:off x="3196663" y="2649069"/>
            <a:ext cx="1410964" cy="400110"/>
          </a:xfrm>
          <a:prstGeom prst="rect">
            <a:avLst/>
          </a:prstGeom>
          <a:noFill/>
        </p:spPr>
        <p:txBody>
          <a:bodyPr wrap="none" rtlCol="0">
            <a:spAutoFit/>
          </a:bodyPr>
          <a:lstStyle/>
          <a:p>
            <a:r>
              <a:rPr lang="en-GB" sz="2000" dirty="0">
                <a:solidFill>
                  <a:schemeClr val="accent1"/>
                </a:solidFill>
                <a:latin typeface="Century Gothic" panose="020B0502020202020204" pitchFamily="34" charset="0"/>
              </a:rPr>
              <a:t>mass = 8g</a:t>
            </a:r>
          </a:p>
        </p:txBody>
      </p:sp>
      <p:sp>
        <p:nvSpPr>
          <p:cNvPr id="14" name="TextBox 13">
            <a:extLst>
              <a:ext uri="{FF2B5EF4-FFF2-40B4-BE49-F238E27FC236}">
                <a16:creationId xmlns:a16="http://schemas.microsoft.com/office/drawing/2014/main" id="{529BB03F-1F17-F2A8-C050-847AFCEF8CC4}"/>
              </a:ext>
            </a:extLst>
          </p:cNvPr>
          <p:cNvSpPr txBox="1"/>
          <p:nvPr/>
        </p:nvSpPr>
        <p:spPr>
          <a:xfrm>
            <a:off x="4940779" y="2666746"/>
            <a:ext cx="2372765" cy="400110"/>
          </a:xfrm>
          <a:prstGeom prst="rect">
            <a:avLst/>
          </a:prstGeom>
          <a:noFill/>
        </p:spPr>
        <p:txBody>
          <a:bodyPr wrap="none" rtlCol="0">
            <a:spAutoFit/>
          </a:bodyPr>
          <a:lstStyle/>
          <a:p>
            <a:r>
              <a:rPr lang="en-GB" sz="2000" dirty="0">
                <a:solidFill>
                  <a:schemeClr val="accent1"/>
                </a:solidFill>
                <a:latin typeface="Century Gothic" panose="020B0502020202020204" pitchFamily="34" charset="0"/>
              </a:rPr>
              <a:t>Volume = 100cm</a:t>
            </a:r>
            <a:r>
              <a:rPr lang="en-GB" sz="2000" baseline="30000" dirty="0">
                <a:solidFill>
                  <a:schemeClr val="accent1"/>
                </a:solidFill>
                <a:latin typeface="Century Gothic" panose="020B0502020202020204" pitchFamily="34" charset="0"/>
              </a:rPr>
              <a:t>3</a:t>
            </a:r>
          </a:p>
        </p:txBody>
      </p:sp>
      <p:sp>
        <p:nvSpPr>
          <p:cNvPr id="18" name="Oval 17">
            <a:extLst>
              <a:ext uri="{FF2B5EF4-FFF2-40B4-BE49-F238E27FC236}">
                <a16:creationId xmlns:a16="http://schemas.microsoft.com/office/drawing/2014/main" id="{7EE6CA0F-1B92-C0A0-14FD-29718DD246E0}"/>
              </a:ext>
            </a:extLst>
          </p:cNvPr>
          <p:cNvSpPr/>
          <p:nvPr/>
        </p:nvSpPr>
        <p:spPr>
          <a:xfrm>
            <a:off x="9279258" y="47268"/>
            <a:ext cx="2190540" cy="1856989"/>
          </a:xfrm>
          <a:prstGeom prst="ellipse">
            <a:avLst/>
          </a:prstGeom>
          <a:solidFill>
            <a:srgbClr val="009193">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a:solidFill>
                  <a:schemeClr val="tx1"/>
                </a:solidFill>
                <a:latin typeface="Century Gothic" panose="020B0502020202020204" pitchFamily="34" charset="0"/>
              </a:rPr>
              <a:t>V</a:t>
            </a:r>
          </a:p>
          <a:p>
            <a:pPr algn="ctr"/>
            <a:r>
              <a:rPr lang="en-GB" sz="2400" b="1">
                <a:solidFill>
                  <a:schemeClr val="tx1"/>
                </a:solidFill>
                <a:latin typeface="Century Gothic" panose="020B0502020202020204" pitchFamily="34" charset="0"/>
              </a:rPr>
              <a:t>E</a:t>
            </a:r>
          </a:p>
          <a:p>
            <a:pPr algn="ctr"/>
            <a:r>
              <a:rPr lang="en-GB" sz="2400" b="1">
                <a:solidFill>
                  <a:schemeClr val="tx1"/>
                </a:solidFill>
                <a:latin typeface="Century Gothic" panose="020B0502020202020204" pitchFamily="34" charset="0"/>
              </a:rPr>
              <a:t>S</a:t>
            </a:r>
          </a:p>
          <a:p>
            <a:pPr algn="ctr"/>
            <a:r>
              <a:rPr lang="en-GB" sz="2400" b="1">
                <a:solidFill>
                  <a:schemeClr val="tx1"/>
                </a:solidFill>
                <a:latin typeface="Century Gothic" panose="020B0502020202020204" pitchFamily="34" charset="0"/>
              </a:rPr>
              <a:t>C</a:t>
            </a:r>
          </a:p>
          <a:p>
            <a:pPr algn="ctr"/>
            <a:r>
              <a:rPr lang="en-GB" sz="2400" b="1">
                <a:solidFill>
                  <a:schemeClr val="tx1"/>
                </a:solidFill>
                <a:latin typeface="Century Gothic" panose="020B0502020202020204" pitchFamily="34" charset="0"/>
              </a:rPr>
              <a:t>U</a:t>
            </a:r>
            <a:endParaRPr lang="en-GB" sz="2400">
              <a:solidFill>
                <a:schemeClr val="tx1"/>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AF0F34F-1A82-8638-DDD0-A69468632D92}"/>
                  </a:ext>
                </a:extLst>
              </p:cNvPr>
              <p:cNvSpPr txBox="1"/>
              <p:nvPr/>
            </p:nvSpPr>
            <p:spPr>
              <a:xfrm>
                <a:off x="4993798" y="3128403"/>
                <a:ext cx="3295902" cy="533929"/>
              </a:xfrm>
              <a:prstGeom prst="rect">
                <a:avLst/>
              </a:prstGeom>
              <a:noFill/>
            </p:spPr>
            <p:txBody>
              <a:bodyPr wrap="none" rtlCol="0">
                <a:spAutoFit/>
              </a:bodyPr>
              <a:lstStyle/>
              <a:p>
                <a:r>
                  <a:rPr lang="en-GB" sz="2000" dirty="0">
                    <a:solidFill>
                      <a:schemeClr val="accent1"/>
                    </a:solidFill>
                    <a:latin typeface="Century Gothic" panose="020B0502020202020204" pitchFamily="34" charset="0"/>
                  </a:rPr>
                  <a:t>Volume = </a:t>
                </a:r>
                <a14:m>
                  <m:oMath xmlns:m="http://schemas.openxmlformats.org/officeDocument/2006/math">
                    <m:f>
                      <m:fPr>
                        <m:ctrlPr>
                          <a:rPr lang="en-GB" sz="2000" i="1" dirty="0" smtClean="0">
                            <a:solidFill>
                              <a:schemeClr val="accent1"/>
                            </a:solidFill>
                            <a:latin typeface="Cambria Math" panose="02040503050406030204" pitchFamily="18" charset="0"/>
                          </a:rPr>
                        </m:ctrlPr>
                      </m:fPr>
                      <m:num>
                        <m:r>
                          <a:rPr lang="en-GB" sz="2000" b="0" i="1" dirty="0" smtClean="0">
                            <a:solidFill>
                              <a:schemeClr val="accent1"/>
                            </a:solidFill>
                            <a:latin typeface="Cambria Math" panose="02040503050406030204" pitchFamily="18" charset="0"/>
                          </a:rPr>
                          <m:t>100</m:t>
                        </m:r>
                      </m:num>
                      <m:den>
                        <m:r>
                          <a:rPr lang="en-GB" sz="2000" b="0" i="1" dirty="0" smtClean="0">
                            <a:solidFill>
                              <a:schemeClr val="accent1"/>
                            </a:solidFill>
                            <a:latin typeface="Cambria Math" panose="02040503050406030204" pitchFamily="18" charset="0"/>
                          </a:rPr>
                          <m:t>1000</m:t>
                        </m:r>
                      </m:den>
                    </m:f>
                    <m:r>
                      <a:rPr lang="en-GB" sz="2000" b="0" i="1" dirty="0" smtClean="0">
                        <a:solidFill>
                          <a:schemeClr val="accent1"/>
                        </a:solidFill>
                        <a:latin typeface="Cambria Math" panose="02040503050406030204" pitchFamily="18" charset="0"/>
                      </a:rPr>
                      <m:t>=0.100</m:t>
                    </m:r>
                    <m:r>
                      <a:rPr lang="en-GB" sz="2000" b="0" i="1" dirty="0" smtClean="0">
                        <a:solidFill>
                          <a:schemeClr val="accent1"/>
                        </a:solidFill>
                        <a:latin typeface="Cambria Math" panose="02040503050406030204" pitchFamily="18" charset="0"/>
                      </a:rPr>
                      <m:t>𝑑𝑚</m:t>
                    </m:r>
                    <m:r>
                      <a:rPr lang="en-GB" sz="2000" b="0" i="1" baseline="30000" dirty="0" smtClean="0">
                        <a:solidFill>
                          <a:schemeClr val="accent1"/>
                        </a:solidFill>
                        <a:latin typeface="Cambria Math" panose="02040503050406030204" pitchFamily="18" charset="0"/>
                      </a:rPr>
                      <m:t>3</m:t>
                    </m:r>
                  </m:oMath>
                </a14:m>
                <a:endParaRPr lang="en-GB" sz="2000" baseline="30000" dirty="0">
                  <a:solidFill>
                    <a:schemeClr val="accent1"/>
                  </a:solidFill>
                  <a:latin typeface="Century Gothic" panose="020B0502020202020204" pitchFamily="34" charset="0"/>
                </a:endParaRPr>
              </a:p>
            </p:txBody>
          </p:sp>
        </mc:Choice>
        <mc:Fallback xmlns="">
          <p:sp>
            <p:nvSpPr>
              <p:cNvPr id="20" name="TextBox 19">
                <a:extLst>
                  <a:ext uri="{FF2B5EF4-FFF2-40B4-BE49-F238E27FC236}">
                    <a16:creationId xmlns:a16="http://schemas.microsoft.com/office/drawing/2014/main" id="{EAF0F34F-1A82-8638-DDD0-A69468632D92}"/>
                  </a:ext>
                </a:extLst>
              </p:cNvPr>
              <p:cNvSpPr txBox="1">
                <a:spLocks noRot="1" noChangeAspect="1" noMove="1" noResize="1" noEditPoints="1" noAdjustHandles="1" noChangeArrowheads="1" noChangeShapeType="1" noTextEdit="1"/>
              </p:cNvSpPr>
              <p:nvPr/>
            </p:nvSpPr>
            <p:spPr>
              <a:xfrm>
                <a:off x="4993798" y="3128403"/>
                <a:ext cx="3295902" cy="533929"/>
              </a:xfrm>
              <a:prstGeom prst="rect">
                <a:avLst/>
              </a:prstGeom>
              <a:blipFill>
                <a:blip r:embed="rId2"/>
                <a:stretch>
                  <a:fillRect l="-1848" b="-45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F19AFFB-22A0-A049-49E8-D24FFECA88FD}"/>
                  </a:ext>
                </a:extLst>
              </p:cNvPr>
              <p:cNvSpPr txBox="1"/>
              <p:nvPr/>
            </p:nvSpPr>
            <p:spPr>
              <a:xfrm>
                <a:off x="473095" y="4408353"/>
                <a:ext cx="3551998"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GB" sz="2400" b="0" i="0" smtClean="0">
                          <a:solidFill>
                            <a:schemeClr val="accent1"/>
                          </a:solidFill>
                          <a:latin typeface="Cambria Math" panose="02040503050406030204" pitchFamily="18" charset="0"/>
                        </a:rPr>
                        <m:t>concentration</m:t>
                      </m:r>
                      <m:r>
                        <a:rPr lang="en-GB" sz="2400" b="0" i="0" smtClean="0">
                          <a:solidFill>
                            <a:schemeClr val="accent1"/>
                          </a:solidFill>
                          <a:latin typeface="Cambria Math" panose="02040503050406030204" pitchFamily="18" charset="0"/>
                        </a:rPr>
                        <m:t>= </m:t>
                      </m:r>
                      <m:f>
                        <m:fPr>
                          <m:ctrlPr>
                            <a:rPr lang="en-GB" sz="2400" b="0" i="1" smtClean="0">
                              <a:solidFill>
                                <a:schemeClr val="accent1"/>
                              </a:solidFill>
                              <a:latin typeface="Cambria Math" panose="02040503050406030204" pitchFamily="18" charset="0"/>
                            </a:rPr>
                          </m:ctrlPr>
                        </m:fPr>
                        <m:num>
                          <m:r>
                            <m:rPr>
                              <m:sty m:val="p"/>
                            </m:rPr>
                            <a:rPr lang="en-GB" sz="2400" b="0" i="0" smtClean="0">
                              <a:solidFill>
                                <a:schemeClr val="accent1"/>
                              </a:solidFill>
                              <a:latin typeface="Cambria Math" panose="02040503050406030204" pitchFamily="18" charset="0"/>
                            </a:rPr>
                            <m:t>Mass</m:t>
                          </m:r>
                        </m:num>
                        <m:den>
                          <m:r>
                            <m:rPr>
                              <m:sty m:val="p"/>
                            </m:rPr>
                            <a:rPr lang="en-GB" sz="2400" b="0" i="0" smtClean="0">
                              <a:solidFill>
                                <a:schemeClr val="accent1"/>
                              </a:solidFill>
                              <a:latin typeface="Cambria Math" panose="02040503050406030204" pitchFamily="18" charset="0"/>
                            </a:rPr>
                            <m:t>volume</m:t>
                          </m:r>
                        </m:den>
                      </m:f>
                    </m:oMath>
                  </m:oMathPara>
                </a14:m>
                <a:endParaRPr lang="en-GB" sz="2400" dirty="0">
                  <a:solidFill>
                    <a:schemeClr val="accent1"/>
                  </a:solidFill>
                  <a:latin typeface="Century Gothic" panose="020B0502020202020204" pitchFamily="34" charset="0"/>
                </a:endParaRPr>
              </a:p>
            </p:txBody>
          </p:sp>
        </mc:Choice>
        <mc:Fallback xmlns="">
          <p:sp>
            <p:nvSpPr>
              <p:cNvPr id="21" name="TextBox 20">
                <a:extLst>
                  <a:ext uri="{FF2B5EF4-FFF2-40B4-BE49-F238E27FC236}">
                    <a16:creationId xmlns:a16="http://schemas.microsoft.com/office/drawing/2014/main" id="{9F19AFFB-22A0-A049-49E8-D24FFECA88FD}"/>
                  </a:ext>
                </a:extLst>
              </p:cNvPr>
              <p:cNvSpPr txBox="1">
                <a:spLocks noRot="1" noChangeAspect="1" noMove="1" noResize="1" noEditPoints="1" noAdjustHandles="1" noChangeArrowheads="1" noChangeShapeType="1" noTextEdit="1"/>
              </p:cNvSpPr>
              <p:nvPr/>
            </p:nvSpPr>
            <p:spPr>
              <a:xfrm>
                <a:off x="473095" y="4408353"/>
                <a:ext cx="3551998" cy="78380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479DB4-78BA-D10E-3422-BABAB6518DE4}"/>
                  </a:ext>
                </a:extLst>
              </p:cNvPr>
              <p:cNvSpPr txBox="1"/>
              <p:nvPr/>
            </p:nvSpPr>
            <p:spPr>
              <a:xfrm>
                <a:off x="473095" y="5260587"/>
                <a:ext cx="3314754" cy="7861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GB" sz="2400" b="0" i="0" smtClean="0">
                          <a:solidFill>
                            <a:schemeClr val="accent1"/>
                          </a:solidFill>
                          <a:latin typeface="Cambria Math" panose="02040503050406030204" pitchFamily="18" charset="0"/>
                        </a:rPr>
                        <m:t>concentration</m:t>
                      </m:r>
                      <m:r>
                        <a:rPr lang="en-GB" sz="2400" b="0" i="0" smtClean="0">
                          <a:solidFill>
                            <a:schemeClr val="accent1"/>
                          </a:solidFill>
                          <a:latin typeface="Cambria Math" panose="02040503050406030204" pitchFamily="18" charset="0"/>
                        </a:rPr>
                        <m:t>= </m:t>
                      </m:r>
                      <m:f>
                        <m:fPr>
                          <m:ctrlPr>
                            <a:rPr lang="en-GB" sz="2400" b="0" i="1" smtClean="0">
                              <a:solidFill>
                                <a:schemeClr val="accent1"/>
                              </a:solidFill>
                              <a:latin typeface="Cambria Math" panose="02040503050406030204" pitchFamily="18" charset="0"/>
                            </a:rPr>
                          </m:ctrlPr>
                        </m:fPr>
                        <m:num>
                          <m:r>
                            <a:rPr lang="en-GB" sz="2400" b="0" i="0" smtClean="0">
                              <a:solidFill>
                                <a:schemeClr val="accent1"/>
                              </a:solidFill>
                              <a:latin typeface="Cambria Math" panose="02040503050406030204" pitchFamily="18" charset="0"/>
                            </a:rPr>
                            <m:t>8</m:t>
                          </m:r>
                        </m:num>
                        <m:den>
                          <m:r>
                            <a:rPr lang="en-GB" sz="2400" b="0" i="0" smtClean="0">
                              <a:solidFill>
                                <a:schemeClr val="accent1"/>
                              </a:solidFill>
                              <a:latin typeface="Cambria Math" panose="02040503050406030204" pitchFamily="18" charset="0"/>
                            </a:rPr>
                            <m:t>0.100</m:t>
                          </m:r>
                        </m:den>
                      </m:f>
                    </m:oMath>
                  </m:oMathPara>
                </a14:m>
                <a:endParaRPr lang="en-GB" sz="2400" dirty="0">
                  <a:solidFill>
                    <a:schemeClr val="accent1"/>
                  </a:solidFill>
                  <a:latin typeface="Century Gothic" panose="020B0502020202020204" pitchFamily="34" charset="0"/>
                </a:endParaRPr>
              </a:p>
            </p:txBody>
          </p:sp>
        </mc:Choice>
        <mc:Fallback xmlns="">
          <p:sp>
            <p:nvSpPr>
              <p:cNvPr id="22" name="TextBox 21">
                <a:extLst>
                  <a:ext uri="{FF2B5EF4-FFF2-40B4-BE49-F238E27FC236}">
                    <a16:creationId xmlns:a16="http://schemas.microsoft.com/office/drawing/2014/main" id="{9C479DB4-78BA-D10E-3422-BABAB6518DE4}"/>
                  </a:ext>
                </a:extLst>
              </p:cNvPr>
              <p:cNvSpPr txBox="1">
                <a:spLocks noRot="1" noChangeAspect="1" noMove="1" noResize="1" noEditPoints="1" noAdjustHandles="1" noChangeArrowheads="1" noChangeShapeType="1" noTextEdit="1"/>
              </p:cNvSpPr>
              <p:nvPr/>
            </p:nvSpPr>
            <p:spPr>
              <a:xfrm>
                <a:off x="473095" y="5260587"/>
                <a:ext cx="3314754" cy="78617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8756092-7585-34BB-7813-337828DE82CF}"/>
                  </a:ext>
                </a:extLst>
              </p:cNvPr>
              <p:cNvSpPr txBox="1"/>
              <p:nvPr/>
            </p:nvSpPr>
            <p:spPr>
              <a:xfrm>
                <a:off x="504231" y="6196392"/>
                <a:ext cx="291240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GB" sz="2400" b="0" i="0" dirty="0" smtClean="0">
                          <a:solidFill>
                            <a:schemeClr val="accent1"/>
                          </a:solidFill>
                          <a:latin typeface="Cambria Math" panose="02040503050406030204" pitchFamily="18" charset="0"/>
                        </a:rPr>
                        <m:t>concentration</m:t>
                      </m:r>
                      <m:r>
                        <a:rPr lang="en-GB" sz="2400" i="0" dirty="0" smtClean="0">
                          <a:solidFill>
                            <a:schemeClr val="accent1"/>
                          </a:solidFill>
                          <a:latin typeface="Cambria Math" panose="02040503050406030204" pitchFamily="18" charset="0"/>
                        </a:rPr>
                        <m:t> =</m:t>
                      </m:r>
                      <m:r>
                        <a:rPr lang="en-GB" sz="2400" b="0" i="0" dirty="0" smtClean="0">
                          <a:solidFill>
                            <a:schemeClr val="accent1"/>
                          </a:solidFill>
                          <a:latin typeface="Cambria Math" panose="02040503050406030204" pitchFamily="18" charset="0"/>
                        </a:rPr>
                        <m:t>80</m:t>
                      </m:r>
                    </m:oMath>
                  </m:oMathPara>
                </a14:m>
                <a:endParaRPr lang="en-GB" sz="2400" dirty="0">
                  <a:solidFill>
                    <a:schemeClr val="accent1"/>
                  </a:solidFill>
                  <a:latin typeface="Century Gothic" panose="020B0502020202020204" pitchFamily="34" charset="0"/>
                </a:endParaRPr>
              </a:p>
            </p:txBody>
          </p:sp>
        </mc:Choice>
        <mc:Fallback xmlns="">
          <p:sp>
            <p:nvSpPr>
              <p:cNvPr id="23" name="TextBox 22">
                <a:extLst>
                  <a:ext uri="{FF2B5EF4-FFF2-40B4-BE49-F238E27FC236}">
                    <a16:creationId xmlns:a16="http://schemas.microsoft.com/office/drawing/2014/main" id="{78756092-7585-34BB-7813-337828DE82CF}"/>
                  </a:ext>
                </a:extLst>
              </p:cNvPr>
              <p:cNvSpPr txBox="1">
                <a:spLocks noRot="1" noChangeAspect="1" noMove="1" noResize="1" noEditPoints="1" noAdjustHandles="1" noChangeArrowheads="1" noChangeShapeType="1" noTextEdit="1"/>
              </p:cNvSpPr>
              <p:nvPr/>
            </p:nvSpPr>
            <p:spPr>
              <a:xfrm>
                <a:off x="504231" y="6196392"/>
                <a:ext cx="2912400" cy="461665"/>
              </a:xfrm>
              <a:prstGeom prst="rect">
                <a:avLst/>
              </a:prstGeom>
              <a:blipFill>
                <a:blip r:embed="rId5"/>
                <a:stretch>
                  <a:fillRect/>
                </a:stretch>
              </a:blipFill>
            </p:spPr>
            <p:txBody>
              <a:bodyPr/>
              <a:lstStyle/>
              <a:p>
                <a:r>
                  <a:rPr lang="en-GB">
                    <a:noFill/>
                  </a:rPr>
                  <a:t> </a:t>
                </a:r>
              </a:p>
            </p:txBody>
          </p:sp>
        </mc:Fallback>
      </mc:AlternateContent>
      <p:sp>
        <p:nvSpPr>
          <p:cNvPr id="24" name="TextBox 23">
            <a:extLst>
              <a:ext uri="{FF2B5EF4-FFF2-40B4-BE49-F238E27FC236}">
                <a16:creationId xmlns:a16="http://schemas.microsoft.com/office/drawing/2014/main" id="{3D04CCED-82A7-3F9E-7949-8E09855151D1}"/>
              </a:ext>
            </a:extLst>
          </p:cNvPr>
          <p:cNvSpPr txBox="1"/>
          <p:nvPr/>
        </p:nvSpPr>
        <p:spPr>
          <a:xfrm>
            <a:off x="3321033" y="6208617"/>
            <a:ext cx="1140056"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g/dm</a:t>
            </a:r>
            <a:r>
              <a:rPr lang="en-GB" sz="2400" baseline="30000" dirty="0">
                <a:solidFill>
                  <a:schemeClr val="accent1"/>
                </a:solidFill>
                <a:latin typeface="Century Gothic" panose="020B0502020202020204" pitchFamily="34" charset="0"/>
              </a:rPr>
              <a:t>3</a:t>
            </a:r>
          </a:p>
        </p:txBody>
      </p:sp>
    </p:spTree>
    <p:extLst>
      <p:ext uri="{BB962C8B-B14F-4D97-AF65-F5344CB8AC3E}">
        <p14:creationId xmlns:p14="http://schemas.microsoft.com/office/powerpoint/2010/main" val="94911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0" grpId="0"/>
      <p:bldP spid="21" grpId="0"/>
      <p:bldP spid="22" grpId="0"/>
      <p:bldP spid="23" grpId="0"/>
      <p:bldP spid="2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6C50-2D03-4DCD-AA25-57AE3C4133A9}"/>
              </a:ext>
            </a:extLst>
          </p:cNvPr>
          <p:cNvSpPr>
            <a:spLocks noGrp="1"/>
          </p:cNvSpPr>
          <p:nvPr>
            <p:ph type="title" idx="4294967295"/>
          </p:nvPr>
        </p:nvSpPr>
        <p:spPr>
          <a:xfrm>
            <a:off x="356461" y="167899"/>
            <a:ext cx="10620375" cy="720725"/>
          </a:xfrm>
        </p:spPr>
        <p:txBody>
          <a:bodyPr>
            <a:normAutofit/>
          </a:bodyPr>
          <a:lstStyle/>
          <a:p>
            <a:r>
              <a:rPr lang="en-GB" sz="2600" b="1" dirty="0">
                <a:latin typeface="Century Gothic" panose="020B0502020202020204" pitchFamily="34" charset="0"/>
              </a:rPr>
              <a:t>You: Worked example</a:t>
            </a:r>
          </a:p>
        </p:txBody>
      </p:sp>
      <p:sp>
        <p:nvSpPr>
          <p:cNvPr id="3" name="TextBox 2">
            <a:extLst>
              <a:ext uri="{FF2B5EF4-FFF2-40B4-BE49-F238E27FC236}">
                <a16:creationId xmlns:a16="http://schemas.microsoft.com/office/drawing/2014/main" id="{9AFEC162-7CB1-22AC-95C4-F0132FEE9F8A}"/>
              </a:ext>
            </a:extLst>
          </p:cNvPr>
          <p:cNvSpPr txBox="1"/>
          <p:nvPr/>
        </p:nvSpPr>
        <p:spPr>
          <a:xfrm>
            <a:off x="473095" y="1041135"/>
            <a:ext cx="8806164" cy="1569660"/>
          </a:xfrm>
          <a:prstGeom prst="rect">
            <a:avLst/>
          </a:prstGeom>
          <a:noFill/>
        </p:spPr>
        <p:txBody>
          <a:bodyPr wrap="square" rtlCol="0">
            <a:spAutoFit/>
          </a:bodyPr>
          <a:lstStyle/>
          <a:p>
            <a:r>
              <a:rPr lang="en-GB" sz="2400" dirty="0">
                <a:latin typeface="Century Gothic" panose="020B0502020202090204" pitchFamily="34" charset="0"/>
              </a:rPr>
              <a:t>1g of calcium hydroxide, Ca(OH)</a:t>
            </a:r>
            <a:r>
              <a:rPr lang="en-GB" sz="2400" baseline="-25000" dirty="0">
                <a:latin typeface="Century Gothic" panose="020B0502020202090204" pitchFamily="34" charset="0"/>
              </a:rPr>
              <a:t>2</a:t>
            </a:r>
            <a:r>
              <a:rPr lang="en-GB" sz="2400" dirty="0">
                <a:latin typeface="Century Gothic" panose="020B0502020202090204" pitchFamily="34" charset="0"/>
              </a:rPr>
              <a:t> is dissolved in 100 cm</a:t>
            </a:r>
            <a:r>
              <a:rPr lang="en-GB" sz="2400" baseline="30000" dirty="0">
                <a:latin typeface="Century Gothic" panose="020B0502020202090204" pitchFamily="34" charset="0"/>
              </a:rPr>
              <a:t>3</a:t>
            </a:r>
            <a:r>
              <a:rPr lang="en-GB" sz="2400" dirty="0">
                <a:latin typeface="Century Gothic" panose="020B0502020202090204" pitchFamily="34" charset="0"/>
              </a:rPr>
              <a:t> of water</a:t>
            </a:r>
          </a:p>
          <a:p>
            <a:r>
              <a:rPr lang="en-GB" sz="2400" dirty="0">
                <a:latin typeface="Century Gothic" panose="020B0502020202090204" pitchFamily="34" charset="0"/>
              </a:rPr>
              <a:t>Calculate the concentration of Ca(OH)</a:t>
            </a:r>
            <a:r>
              <a:rPr lang="en-GB" sz="2400" baseline="-25000" dirty="0">
                <a:latin typeface="Century Gothic" panose="020B0502020202090204" pitchFamily="34" charset="0"/>
              </a:rPr>
              <a:t>2</a:t>
            </a:r>
            <a:r>
              <a:rPr lang="en-GB" sz="2400" dirty="0">
                <a:latin typeface="Century Gothic" panose="020B0502020202090204" pitchFamily="34" charset="0"/>
              </a:rPr>
              <a:t> .</a:t>
            </a:r>
            <a:endParaRPr lang="en-GB" sz="2400" dirty="0">
              <a:latin typeface="Century Gothic" panose="020B0502020202020204" pitchFamily="34" charset="0"/>
            </a:endParaRPr>
          </a:p>
          <a:p>
            <a:endParaRPr lang="en-GB" sz="2400" dirty="0">
              <a:latin typeface="Century Gothic" panose="020B0502020202020204" pitchFamily="34" charset="0"/>
            </a:endParaRPr>
          </a:p>
        </p:txBody>
      </p:sp>
      <p:sp>
        <p:nvSpPr>
          <p:cNvPr id="12" name="TextBox 11">
            <a:extLst>
              <a:ext uri="{FF2B5EF4-FFF2-40B4-BE49-F238E27FC236}">
                <a16:creationId xmlns:a16="http://schemas.microsoft.com/office/drawing/2014/main" id="{A24D0CC8-D235-E6FC-5403-73B5EC581D3F}"/>
              </a:ext>
            </a:extLst>
          </p:cNvPr>
          <p:cNvSpPr txBox="1"/>
          <p:nvPr/>
        </p:nvSpPr>
        <p:spPr>
          <a:xfrm>
            <a:off x="473095" y="2702509"/>
            <a:ext cx="2347117" cy="400110"/>
          </a:xfrm>
          <a:prstGeom prst="rect">
            <a:avLst/>
          </a:prstGeom>
          <a:noFill/>
        </p:spPr>
        <p:txBody>
          <a:bodyPr wrap="none" rtlCol="0">
            <a:spAutoFit/>
          </a:bodyPr>
          <a:lstStyle/>
          <a:p>
            <a:r>
              <a:rPr lang="en-GB" sz="2000" dirty="0">
                <a:solidFill>
                  <a:schemeClr val="accent1"/>
                </a:solidFill>
                <a:latin typeface="Century Gothic" panose="020B0502020202020204" pitchFamily="34" charset="0"/>
              </a:rPr>
              <a:t>concentration= ?</a:t>
            </a:r>
          </a:p>
        </p:txBody>
      </p:sp>
      <p:sp>
        <p:nvSpPr>
          <p:cNvPr id="13" name="TextBox 12">
            <a:extLst>
              <a:ext uri="{FF2B5EF4-FFF2-40B4-BE49-F238E27FC236}">
                <a16:creationId xmlns:a16="http://schemas.microsoft.com/office/drawing/2014/main" id="{3726B60E-02DF-1595-93CA-3A06157655B9}"/>
              </a:ext>
            </a:extLst>
          </p:cNvPr>
          <p:cNvSpPr txBox="1"/>
          <p:nvPr/>
        </p:nvSpPr>
        <p:spPr>
          <a:xfrm>
            <a:off x="3196663" y="2649069"/>
            <a:ext cx="1410964" cy="400110"/>
          </a:xfrm>
          <a:prstGeom prst="rect">
            <a:avLst/>
          </a:prstGeom>
          <a:noFill/>
        </p:spPr>
        <p:txBody>
          <a:bodyPr wrap="none" rtlCol="0">
            <a:spAutoFit/>
          </a:bodyPr>
          <a:lstStyle/>
          <a:p>
            <a:r>
              <a:rPr lang="en-GB" sz="2000" dirty="0">
                <a:solidFill>
                  <a:schemeClr val="accent1"/>
                </a:solidFill>
                <a:latin typeface="Century Gothic" panose="020B0502020202020204" pitchFamily="34" charset="0"/>
              </a:rPr>
              <a:t>mass = 1g</a:t>
            </a:r>
          </a:p>
        </p:txBody>
      </p:sp>
      <p:sp>
        <p:nvSpPr>
          <p:cNvPr id="14" name="TextBox 13">
            <a:extLst>
              <a:ext uri="{FF2B5EF4-FFF2-40B4-BE49-F238E27FC236}">
                <a16:creationId xmlns:a16="http://schemas.microsoft.com/office/drawing/2014/main" id="{529BB03F-1F17-F2A8-C050-847AFCEF8CC4}"/>
              </a:ext>
            </a:extLst>
          </p:cNvPr>
          <p:cNvSpPr txBox="1"/>
          <p:nvPr/>
        </p:nvSpPr>
        <p:spPr>
          <a:xfrm>
            <a:off x="4940779" y="2666746"/>
            <a:ext cx="2230098" cy="400110"/>
          </a:xfrm>
          <a:prstGeom prst="rect">
            <a:avLst/>
          </a:prstGeom>
          <a:noFill/>
        </p:spPr>
        <p:txBody>
          <a:bodyPr wrap="none" rtlCol="0">
            <a:spAutoFit/>
          </a:bodyPr>
          <a:lstStyle/>
          <a:p>
            <a:r>
              <a:rPr lang="en-GB" sz="2000" dirty="0">
                <a:solidFill>
                  <a:schemeClr val="accent1"/>
                </a:solidFill>
                <a:latin typeface="Century Gothic" panose="020B0502020202020204" pitchFamily="34" charset="0"/>
              </a:rPr>
              <a:t>Volume = 25cm</a:t>
            </a:r>
            <a:r>
              <a:rPr lang="en-GB" sz="2000" baseline="30000" dirty="0">
                <a:solidFill>
                  <a:schemeClr val="accent1"/>
                </a:solidFill>
                <a:latin typeface="Century Gothic" panose="020B0502020202020204" pitchFamily="34" charset="0"/>
              </a:rPr>
              <a:t>3</a:t>
            </a:r>
          </a:p>
        </p:txBody>
      </p:sp>
      <p:sp>
        <p:nvSpPr>
          <p:cNvPr id="18" name="Oval 17">
            <a:extLst>
              <a:ext uri="{FF2B5EF4-FFF2-40B4-BE49-F238E27FC236}">
                <a16:creationId xmlns:a16="http://schemas.microsoft.com/office/drawing/2014/main" id="{7EE6CA0F-1B92-C0A0-14FD-29718DD246E0}"/>
              </a:ext>
            </a:extLst>
          </p:cNvPr>
          <p:cNvSpPr/>
          <p:nvPr/>
        </p:nvSpPr>
        <p:spPr>
          <a:xfrm>
            <a:off x="9279258" y="47268"/>
            <a:ext cx="2190540" cy="1856989"/>
          </a:xfrm>
          <a:prstGeom prst="ellipse">
            <a:avLst/>
          </a:prstGeom>
          <a:solidFill>
            <a:srgbClr val="009193">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a:solidFill>
                  <a:schemeClr val="tx1"/>
                </a:solidFill>
                <a:latin typeface="Century Gothic" panose="020B0502020202020204" pitchFamily="34" charset="0"/>
              </a:rPr>
              <a:t>V</a:t>
            </a:r>
          </a:p>
          <a:p>
            <a:pPr algn="ctr"/>
            <a:r>
              <a:rPr lang="en-GB" sz="2400" b="1">
                <a:solidFill>
                  <a:schemeClr val="tx1"/>
                </a:solidFill>
                <a:latin typeface="Century Gothic" panose="020B0502020202020204" pitchFamily="34" charset="0"/>
              </a:rPr>
              <a:t>E</a:t>
            </a:r>
          </a:p>
          <a:p>
            <a:pPr algn="ctr"/>
            <a:r>
              <a:rPr lang="en-GB" sz="2400" b="1">
                <a:solidFill>
                  <a:schemeClr val="tx1"/>
                </a:solidFill>
                <a:latin typeface="Century Gothic" panose="020B0502020202020204" pitchFamily="34" charset="0"/>
              </a:rPr>
              <a:t>S</a:t>
            </a:r>
          </a:p>
          <a:p>
            <a:pPr algn="ctr"/>
            <a:r>
              <a:rPr lang="en-GB" sz="2400" b="1">
                <a:solidFill>
                  <a:schemeClr val="tx1"/>
                </a:solidFill>
                <a:latin typeface="Century Gothic" panose="020B0502020202020204" pitchFamily="34" charset="0"/>
              </a:rPr>
              <a:t>C</a:t>
            </a:r>
          </a:p>
          <a:p>
            <a:pPr algn="ctr"/>
            <a:r>
              <a:rPr lang="en-GB" sz="2400" b="1">
                <a:solidFill>
                  <a:schemeClr val="tx1"/>
                </a:solidFill>
                <a:latin typeface="Century Gothic" panose="020B0502020202020204" pitchFamily="34" charset="0"/>
              </a:rPr>
              <a:t>U</a:t>
            </a:r>
            <a:endParaRPr lang="en-GB" sz="2400">
              <a:solidFill>
                <a:schemeClr val="tx1"/>
              </a:solidFill>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AF0F34F-1A82-8638-DDD0-A69468632D92}"/>
                  </a:ext>
                </a:extLst>
              </p:cNvPr>
              <p:cNvSpPr txBox="1"/>
              <p:nvPr/>
            </p:nvSpPr>
            <p:spPr>
              <a:xfrm>
                <a:off x="4993798" y="3128403"/>
                <a:ext cx="3295902" cy="533929"/>
              </a:xfrm>
              <a:prstGeom prst="rect">
                <a:avLst/>
              </a:prstGeom>
              <a:noFill/>
            </p:spPr>
            <p:txBody>
              <a:bodyPr wrap="none" rtlCol="0">
                <a:spAutoFit/>
              </a:bodyPr>
              <a:lstStyle/>
              <a:p>
                <a:r>
                  <a:rPr lang="en-GB" sz="2000" dirty="0">
                    <a:solidFill>
                      <a:schemeClr val="accent1"/>
                    </a:solidFill>
                    <a:latin typeface="Century Gothic" panose="020B0502020202020204" pitchFamily="34" charset="0"/>
                  </a:rPr>
                  <a:t>Volume = </a:t>
                </a:r>
                <a14:m>
                  <m:oMath xmlns:m="http://schemas.openxmlformats.org/officeDocument/2006/math">
                    <m:f>
                      <m:fPr>
                        <m:ctrlPr>
                          <a:rPr lang="en-GB" sz="2000" i="1" dirty="0" smtClean="0">
                            <a:solidFill>
                              <a:schemeClr val="accent1"/>
                            </a:solidFill>
                            <a:latin typeface="Cambria Math" panose="02040503050406030204" pitchFamily="18" charset="0"/>
                          </a:rPr>
                        </m:ctrlPr>
                      </m:fPr>
                      <m:num>
                        <m:r>
                          <a:rPr lang="en-GB" sz="2000" b="0" i="1" dirty="0" smtClean="0">
                            <a:solidFill>
                              <a:schemeClr val="accent1"/>
                            </a:solidFill>
                            <a:latin typeface="Cambria Math" panose="02040503050406030204" pitchFamily="18" charset="0"/>
                          </a:rPr>
                          <m:t>25</m:t>
                        </m:r>
                      </m:num>
                      <m:den>
                        <m:r>
                          <a:rPr lang="en-GB" sz="2000" b="0" i="1" dirty="0" smtClean="0">
                            <a:solidFill>
                              <a:schemeClr val="accent1"/>
                            </a:solidFill>
                            <a:latin typeface="Cambria Math" panose="02040503050406030204" pitchFamily="18" charset="0"/>
                          </a:rPr>
                          <m:t>1000</m:t>
                        </m:r>
                      </m:den>
                    </m:f>
                    <m:r>
                      <a:rPr lang="en-GB" sz="2000" b="0" i="1" dirty="0" smtClean="0">
                        <a:solidFill>
                          <a:schemeClr val="accent1"/>
                        </a:solidFill>
                        <a:latin typeface="Cambria Math" panose="02040503050406030204" pitchFamily="18" charset="0"/>
                      </a:rPr>
                      <m:t>=0.025</m:t>
                    </m:r>
                    <m:r>
                      <a:rPr lang="en-GB" sz="2000" b="0" i="1" dirty="0" smtClean="0">
                        <a:solidFill>
                          <a:schemeClr val="accent1"/>
                        </a:solidFill>
                        <a:latin typeface="Cambria Math" panose="02040503050406030204" pitchFamily="18" charset="0"/>
                      </a:rPr>
                      <m:t>𝑑𝑚</m:t>
                    </m:r>
                    <m:r>
                      <a:rPr lang="en-GB" sz="2000" b="0" i="1" baseline="30000" dirty="0" smtClean="0">
                        <a:solidFill>
                          <a:schemeClr val="accent1"/>
                        </a:solidFill>
                        <a:latin typeface="Cambria Math" panose="02040503050406030204" pitchFamily="18" charset="0"/>
                      </a:rPr>
                      <m:t>3</m:t>
                    </m:r>
                  </m:oMath>
                </a14:m>
                <a:endParaRPr lang="en-GB" sz="2000" baseline="30000" dirty="0">
                  <a:solidFill>
                    <a:schemeClr val="accent1"/>
                  </a:solidFill>
                  <a:latin typeface="Century Gothic" panose="020B0502020202020204" pitchFamily="34" charset="0"/>
                </a:endParaRPr>
              </a:p>
            </p:txBody>
          </p:sp>
        </mc:Choice>
        <mc:Fallback xmlns="">
          <p:sp>
            <p:nvSpPr>
              <p:cNvPr id="20" name="TextBox 19">
                <a:extLst>
                  <a:ext uri="{FF2B5EF4-FFF2-40B4-BE49-F238E27FC236}">
                    <a16:creationId xmlns:a16="http://schemas.microsoft.com/office/drawing/2014/main" id="{EAF0F34F-1A82-8638-DDD0-A69468632D92}"/>
                  </a:ext>
                </a:extLst>
              </p:cNvPr>
              <p:cNvSpPr txBox="1">
                <a:spLocks noRot="1" noChangeAspect="1" noMove="1" noResize="1" noEditPoints="1" noAdjustHandles="1" noChangeArrowheads="1" noChangeShapeType="1" noTextEdit="1"/>
              </p:cNvSpPr>
              <p:nvPr/>
            </p:nvSpPr>
            <p:spPr>
              <a:xfrm>
                <a:off x="4993798" y="3128403"/>
                <a:ext cx="3295902" cy="533929"/>
              </a:xfrm>
              <a:prstGeom prst="rect">
                <a:avLst/>
              </a:prstGeom>
              <a:blipFill>
                <a:blip r:embed="rId2"/>
                <a:stretch>
                  <a:fillRect l="-1848" b="-454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F19AFFB-22A0-A049-49E8-D24FFECA88FD}"/>
                  </a:ext>
                </a:extLst>
              </p:cNvPr>
              <p:cNvSpPr txBox="1"/>
              <p:nvPr/>
            </p:nvSpPr>
            <p:spPr>
              <a:xfrm>
                <a:off x="473095" y="4408353"/>
                <a:ext cx="3551998" cy="7838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GB" sz="2400" b="0" i="0" smtClean="0">
                          <a:solidFill>
                            <a:schemeClr val="accent1"/>
                          </a:solidFill>
                          <a:latin typeface="Cambria Math" panose="02040503050406030204" pitchFamily="18" charset="0"/>
                        </a:rPr>
                        <m:t>concentration</m:t>
                      </m:r>
                      <m:r>
                        <a:rPr lang="en-GB" sz="2400" b="0" i="0" smtClean="0">
                          <a:solidFill>
                            <a:schemeClr val="accent1"/>
                          </a:solidFill>
                          <a:latin typeface="Cambria Math" panose="02040503050406030204" pitchFamily="18" charset="0"/>
                        </a:rPr>
                        <m:t>= </m:t>
                      </m:r>
                      <m:f>
                        <m:fPr>
                          <m:ctrlPr>
                            <a:rPr lang="en-GB" sz="2400" b="0" i="1" smtClean="0">
                              <a:solidFill>
                                <a:schemeClr val="accent1"/>
                              </a:solidFill>
                              <a:latin typeface="Cambria Math" panose="02040503050406030204" pitchFamily="18" charset="0"/>
                            </a:rPr>
                          </m:ctrlPr>
                        </m:fPr>
                        <m:num>
                          <m:r>
                            <m:rPr>
                              <m:sty m:val="p"/>
                            </m:rPr>
                            <a:rPr lang="en-GB" sz="2400" b="0" i="0" smtClean="0">
                              <a:solidFill>
                                <a:schemeClr val="accent1"/>
                              </a:solidFill>
                              <a:latin typeface="Cambria Math" panose="02040503050406030204" pitchFamily="18" charset="0"/>
                            </a:rPr>
                            <m:t>Mass</m:t>
                          </m:r>
                        </m:num>
                        <m:den>
                          <m:r>
                            <m:rPr>
                              <m:sty m:val="p"/>
                            </m:rPr>
                            <a:rPr lang="en-GB" sz="2400" b="0" i="0" smtClean="0">
                              <a:solidFill>
                                <a:schemeClr val="accent1"/>
                              </a:solidFill>
                              <a:latin typeface="Cambria Math" panose="02040503050406030204" pitchFamily="18" charset="0"/>
                            </a:rPr>
                            <m:t>volume</m:t>
                          </m:r>
                        </m:den>
                      </m:f>
                    </m:oMath>
                  </m:oMathPara>
                </a14:m>
                <a:endParaRPr lang="en-GB" sz="2400" dirty="0">
                  <a:solidFill>
                    <a:schemeClr val="accent1"/>
                  </a:solidFill>
                  <a:latin typeface="Century Gothic" panose="020B0502020202020204" pitchFamily="34" charset="0"/>
                </a:endParaRPr>
              </a:p>
            </p:txBody>
          </p:sp>
        </mc:Choice>
        <mc:Fallback xmlns="">
          <p:sp>
            <p:nvSpPr>
              <p:cNvPr id="21" name="TextBox 20">
                <a:extLst>
                  <a:ext uri="{FF2B5EF4-FFF2-40B4-BE49-F238E27FC236}">
                    <a16:creationId xmlns:a16="http://schemas.microsoft.com/office/drawing/2014/main" id="{9F19AFFB-22A0-A049-49E8-D24FFECA88FD}"/>
                  </a:ext>
                </a:extLst>
              </p:cNvPr>
              <p:cNvSpPr txBox="1">
                <a:spLocks noRot="1" noChangeAspect="1" noMove="1" noResize="1" noEditPoints="1" noAdjustHandles="1" noChangeArrowheads="1" noChangeShapeType="1" noTextEdit="1"/>
              </p:cNvSpPr>
              <p:nvPr/>
            </p:nvSpPr>
            <p:spPr>
              <a:xfrm>
                <a:off x="473095" y="4408353"/>
                <a:ext cx="3551998" cy="78380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C479DB4-78BA-D10E-3422-BABAB6518DE4}"/>
                  </a:ext>
                </a:extLst>
              </p:cNvPr>
              <p:cNvSpPr txBox="1"/>
              <p:nvPr/>
            </p:nvSpPr>
            <p:spPr>
              <a:xfrm>
                <a:off x="473095" y="5260587"/>
                <a:ext cx="3314754" cy="7861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GB" sz="2400" b="0" i="0" smtClean="0">
                          <a:solidFill>
                            <a:schemeClr val="accent1"/>
                          </a:solidFill>
                          <a:latin typeface="Cambria Math" panose="02040503050406030204" pitchFamily="18" charset="0"/>
                        </a:rPr>
                        <m:t>concentration</m:t>
                      </m:r>
                      <m:r>
                        <a:rPr lang="en-GB" sz="2400" b="0" i="0" smtClean="0">
                          <a:solidFill>
                            <a:schemeClr val="accent1"/>
                          </a:solidFill>
                          <a:latin typeface="Cambria Math" panose="02040503050406030204" pitchFamily="18" charset="0"/>
                        </a:rPr>
                        <m:t>= </m:t>
                      </m:r>
                      <m:f>
                        <m:fPr>
                          <m:ctrlPr>
                            <a:rPr lang="en-GB" sz="2400" b="0" i="1" smtClean="0">
                              <a:solidFill>
                                <a:schemeClr val="accent1"/>
                              </a:solidFill>
                              <a:latin typeface="Cambria Math" panose="02040503050406030204" pitchFamily="18" charset="0"/>
                            </a:rPr>
                          </m:ctrlPr>
                        </m:fPr>
                        <m:num>
                          <m:r>
                            <a:rPr lang="en-GB" sz="2400" b="0" i="0" smtClean="0">
                              <a:solidFill>
                                <a:schemeClr val="accent1"/>
                              </a:solidFill>
                              <a:latin typeface="Cambria Math" panose="02040503050406030204" pitchFamily="18" charset="0"/>
                            </a:rPr>
                            <m:t>1</m:t>
                          </m:r>
                        </m:num>
                        <m:den>
                          <m:r>
                            <a:rPr lang="en-GB" sz="2400" b="0" i="0" smtClean="0">
                              <a:solidFill>
                                <a:schemeClr val="accent1"/>
                              </a:solidFill>
                              <a:latin typeface="Cambria Math" panose="02040503050406030204" pitchFamily="18" charset="0"/>
                            </a:rPr>
                            <m:t>0.</m:t>
                          </m:r>
                          <m:r>
                            <a:rPr lang="en-GB" sz="2400" b="0" i="1" smtClean="0">
                              <a:solidFill>
                                <a:schemeClr val="accent1"/>
                              </a:solidFill>
                              <a:latin typeface="Cambria Math" panose="02040503050406030204" pitchFamily="18" charset="0"/>
                            </a:rPr>
                            <m:t>025</m:t>
                          </m:r>
                        </m:den>
                      </m:f>
                    </m:oMath>
                  </m:oMathPara>
                </a14:m>
                <a:endParaRPr lang="en-GB" sz="2400" dirty="0">
                  <a:solidFill>
                    <a:schemeClr val="accent1"/>
                  </a:solidFill>
                  <a:latin typeface="Century Gothic" panose="020B0502020202020204" pitchFamily="34" charset="0"/>
                </a:endParaRPr>
              </a:p>
            </p:txBody>
          </p:sp>
        </mc:Choice>
        <mc:Fallback xmlns="">
          <p:sp>
            <p:nvSpPr>
              <p:cNvPr id="22" name="TextBox 21">
                <a:extLst>
                  <a:ext uri="{FF2B5EF4-FFF2-40B4-BE49-F238E27FC236}">
                    <a16:creationId xmlns:a16="http://schemas.microsoft.com/office/drawing/2014/main" id="{9C479DB4-78BA-D10E-3422-BABAB6518DE4}"/>
                  </a:ext>
                </a:extLst>
              </p:cNvPr>
              <p:cNvSpPr txBox="1">
                <a:spLocks noRot="1" noChangeAspect="1" noMove="1" noResize="1" noEditPoints="1" noAdjustHandles="1" noChangeArrowheads="1" noChangeShapeType="1" noTextEdit="1"/>
              </p:cNvSpPr>
              <p:nvPr/>
            </p:nvSpPr>
            <p:spPr>
              <a:xfrm>
                <a:off x="473095" y="5260587"/>
                <a:ext cx="3314754" cy="78617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8756092-7585-34BB-7813-337828DE82CF}"/>
                  </a:ext>
                </a:extLst>
              </p:cNvPr>
              <p:cNvSpPr txBox="1"/>
              <p:nvPr/>
            </p:nvSpPr>
            <p:spPr>
              <a:xfrm>
                <a:off x="504231" y="6196392"/>
                <a:ext cx="291240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GB" sz="2400" b="0" i="0" dirty="0" smtClean="0">
                          <a:solidFill>
                            <a:schemeClr val="accent1"/>
                          </a:solidFill>
                          <a:latin typeface="Cambria Math" panose="02040503050406030204" pitchFamily="18" charset="0"/>
                        </a:rPr>
                        <m:t>concentration</m:t>
                      </m:r>
                      <m:r>
                        <a:rPr lang="en-GB" sz="2400" i="0" dirty="0" smtClean="0">
                          <a:solidFill>
                            <a:schemeClr val="accent1"/>
                          </a:solidFill>
                          <a:latin typeface="Cambria Math" panose="02040503050406030204" pitchFamily="18" charset="0"/>
                        </a:rPr>
                        <m:t> =</m:t>
                      </m:r>
                      <m:r>
                        <a:rPr lang="en-GB" sz="2400" b="0" i="0" dirty="0" smtClean="0">
                          <a:solidFill>
                            <a:schemeClr val="accent1"/>
                          </a:solidFill>
                          <a:latin typeface="Cambria Math" panose="02040503050406030204" pitchFamily="18" charset="0"/>
                        </a:rPr>
                        <m:t>40</m:t>
                      </m:r>
                    </m:oMath>
                  </m:oMathPara>
                </a14:m>
                <a:endParaRPr lang="en-GB" sz="2400" dirty="0">
                  <a:solidFill>
                    <a:schemeClr val="accent1"/>
                  </a:solidFill>
                  <a:latin typeface="Century Gothic" panose="020B0502020202020204" pitchFamily="34" charset="0"/>
                </a:endParaRPr>
              </a:p>
            </p:txBody>
          </p:sp>
        </mc:Choice>
        <mc:Fallback xmlns="">
          <p:sp>
            <p:nvSpPr>
              <p:cNvPr id="23" name="TextBox 22">
                <a:extLst>
                  <a:ext uri="{FF2B5EF4-FFF2-40B4-BE49-F238E27FC236}">
                    <a16:creationId xmlns:a16="http://schemas.microsoft.com/office/drawing/2014/main" id="{78756092-7585-34BB-7813-337828DE82CF}"/>
                  </a:ext>
                </a:extLst>
              </p:cNvPr>
              <p:cNvSpPr txBox="1">
                <a:spLocks noRot="1" noChangeAspect="1" noMove="1" noResize="1" noEditPoints="1" noAdjustHandles="1" noChangeArrowheads="1" noChangeShapeType="1" noTextEdit="1"/>
              </p:cNvSpPr>
              <p:nvPr/>
            </p:nvSpPr>
            <p:spPr>
              <a:xfrm>
                <a:off x="504231" y="6196392"/>
                <a:ext cx="2912400" cy="461665"/>
              </a:xfrm>
              <a:prstGeom prst="rect">
                <a:avLst/>
              </a:prstGeom>
              <a:blipFill>
                <a:blip r:embed="rId5"/>
                <a:stretch>
                  <a:fillRect/>
                </a:stretch>
              </a:blipFill>
            </p:spPr>
            <p:txBody>
              <a:bodyPr/>
              <a:lstStyle/>
              <a:p>
                <a:r>
                  <a:rPr lang="en-GB">
                    <a:noFill/>
                  </a:rPr>
                  <a:t> </a:t>
                </a:r>
              </a:p>
            </p:txBody>
          </p:sp>
        </mc:Fallback>
      </mc:AlternateContent>
      <p:sp>
        <p:nvSpPr>
          <p:cNvPr id="24" name="TextBox 23">
            <a:extLst>
              <a:ext uri="{FF2B5EF4-FFF2-40B4-BE49-F238E27FC236}">
                <a16:creationId xmlns:a16="http://schemas.microsoft.com/office/drawing/2014/main" id="{3D04CCED-82A7-3F9E-7949-8E09855151D1}"/>
              </a:ext>
            </a:extLst>
          </p:cNvPr>
          <p:cNvSpPr txBox="1"/>
          <p:nvPr/>
        </p:nvSpPr>
        <p:spPr>
          <a:xfrm>
            <a:off x="3321033" y="6208617"/>
            <a:ext cx="1140056" cy="461665"/>
          </a:xfrm>
          <a:prstGeom prst="rect">
            <a:avLst/>
          </a:prstGeom>
          <a:noFill/>
        </p:spPr>
        <p:txBody>
          <a:bodyPr wrap="none" rtlCol="0">
            <a:spAutoFit/>
          </a:bodyPr>
          <a:lstStyle/>
          <a:p>
            <a:r>
              <a:rPr lang="en-GB" sz="2400" dirty="0">
                <a:solidFill>
                  <a:schemeClr val="accent1"/>
                </a:solidFill>
                <a:latin typeface="Century Gothic" panose="020B0502020202020204" pitchFamily="34" charset="0"/>
              </a:rPr>
              <a:t>g/dm</a:t>
            </a:r>
            <a:r>
              <a:rPr lang="en-GB" sz="2400" baseline="30000" dirty="0">
                <a:solidFill>
                  <a:schemeClr val="accent1"/>
                </a:solidFill>
                <a:latin typeface="Century Gothic" panose="020B0502020202020204" pitchFamily="34" charset="0"/>
              </a:rPr>
              <a:t>3</a:t>
            </a:r>
          </a:p>
        </p:txBody>
      </p:sp>
    </p:spTree>
    <p:extLst>
      <p:ext uri="{BB962C8B-B14F-4D97-AF65-F5344CB8AC3E}">
        <p14:creationId xmlns:p14="http://schemas.microsoft.com/office/powerpoint/2010/main" val="236646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0" grpId="0"/>
      <p:bldP spid="21" grpId="0"/>
      <p:bldP spid="22" grpId="0"/>
      <p:bldP spid="23"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472115" cy="7109639"/>
          </a:xfrm>
          <a:prstGeom prst="rect">
            <a:avLst/>
          </a:prstGeom>
          <a:noFill/>
        </p:spPr>
        <p:txBody>
          <a:bodyPr wrap="square">
            <a:spAutoFit/>
          </a:bodyPr>
          <a:lstStyle/>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What are the units for concentration?</a:t>
            </a:r>
          </a:p>
          <a:p>
            <a:pPr marL="457200" indent="-457200">
              <a:buAutoNum type="arabicPeriod"/>
            </a:pPr>
            <a:r>
              <a:rPr lang="en-GB" sz="2400" dirty="0">
                <a:latin typeface="Century Gothic" panose="020B0502020202020204" pitchFamily="34" charset="0"/>
              </a:rPr>
              <a:t>What are the units for volume?</a:t>
            </a:r>
          </a:p>
          <a:p>
            <a:pPr marL="457200" indent="-457200">
              <a:buAutoNum type="arabicPeriod"/>
            </a:pPr>
            <a:r>
              <a:rPr lang="en-GB" sz="2400" dirty="0">
                <a:latin typeface="Century Gothic" panose="020B0502020202020204" pitchFamily="34" charset="0"/>
              </a:rPr>
              <a:t>What are the units for mass?</a:t>
            </a:r>
          </a:p>
          <a:p>
            <a:pPr marL="457200" indent="-457200">
              <a:buAutoNum type="arabicPeriod"/>
            </a:pPr>
            <a:r>
              <a:rPr lang="en-GB" sz="2400" dirty="0">
                <a:latin typeface="Century Gothic" panose="020B0502020202020204" pitchFamily="34" charset="0"/>
              </a:rPr>
              <a:t>50 g of sugar is dissolved in 1dm </a:t>
            </a:r>
            <a:r>
              <a:rPr lang="en-GB" sz="2400" baseline="30000" dirty="0">
                <a:latin typeface="Century Gothic" panose="020B0502020202020204" pitchFamily="34" charset="0"/>
              </a:rPr>
              <a:t>3</a:t>
            </a:r>
            <a:r>
              <a:rPr lang="en-GB" sz="2400" dirty="0">
                <a:latin typeface="Century Gothic" panose="020B0502020202020204" pitchFamily="34" charset="0"/>
              </a:rPr>
              <a:t> of water. What is the concentration? Give units</a:t>
            </a:r>
          </a:p>
          <a:p>
            <a:pPr marL="457200" indent="-457200">
              <a:buAutoNum type="arabicPeriod"/>
            </a:pPr>
            <a:r>
              <a:rPr lang="en-GB" sz="2400" dirty="0">
                <a:latin typeface="Century Gothic" panose="020B0502020202020204" pitchFamily="34" charset="0"/>
              </a:rPr>
              <a:t>50 g of sugar is dissolved in 1litre of water. What is the concentration? Give units</a:t>
            </a:r>
          </a:p>
          <a:p>
            <a:pPr marL="457200" indent="-457200">
              <a:buAutoNum type="arabicPeriod"/>
            </a:pPr>
            <a:r>
              <a:rPr lang="en-GB" sz="2400" dirty="0">
                <a:latin typeface="Century Gothic" panose="020B0502020202020204" pitchFamily="34" charset="0"/>
              </a:rPr>
              <a:t>Link concentration, mass and volume in an equation where concentration is the subject.</a:t>
            </a:r>
          </a:p>
          <a:p>
            <a:pPr marL="457200" indent="-457200">
              <a:buFontTx/>
              <a:buAutoNum type="arabicPeriod"/>
            </a:pPr>
            <a:r>
              <a:rPr lang="en-GB" sz="2400" dirty="0">
                <a:latin typeface="Century Gothic" panose="020B0502020202020204" pitchFamily="34" charset="0"/>
              </a:rPr>
              <a:t>Link concentration, mass and volume in an equation where mass is the subject.</a:t>
            </a:r>
          </a:p>
          <a:p>
            <a:pPr marL="457200" indent="-457200">
              <a:buFontTx/>
              <a:buAutoNum type="arabicPeriod"/>
            </a:pPr>
            <a:r>
              <a:rPr lang="en-GB" sz="2400" dirty="0">
                <a:latin typeface="Century Gothic" panose="020B0502020202020204" pitchFamily="34" charset="0"/>
              </a:rPr>
              <a:t>Link concentration, mass and volume in an equation where volume is the subject.</a:t>
            </a:r>
          </a:p>
          <a:p>
            <a:pPr marL="457200" indent="-457200">
              <a:buFontTx/>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353383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488033" y="917644"/>
            <a:ext cx="11311342" cy="4524315"/>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g/dm</a:t>
            </a:r>
            <a:r>
              <a:rPr lang="en-GB" sz="2400" b="1" baseline="30000" dirty="0">
                <a:solidFill>
                  <a:schemeClr val="accent2">
                    <a:lumMod val="60000"/>
                    <a:lumOff val="40000"/>
                  </a:schemeClr>
                </a:solidFill>
                <a:latin typeface="Century Gothic" panose="020B0502020202020204" pitchFamily="34" charset="0"/>
                <a:cs typeface="Calibri" panose="020F0502020204030204" pitchFamily="34" charset="0"/>
              </a:rPr>
              <a:t>3</a:t>
            </a:r>
          </a:p>
          <a:p>
            <a:pPr marL="457200" indent="-457200">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dm</a:t>
            </a:r>
            <a:r>
              <a:rPr lang="en-GB" sz="2400" b="1" baseline="30000" dirty="0">
                <a:solidFill>
                  <a:schemeClr val="accent2">
                    <a:lumMod val="60000"/>
                    <a:lumOff val="40000"/>
                  </a:schemeClr>
                </a:solidFill>
                <a:latin typeface="Century Gothic" panose="020B0502020202020204" pitchFamily="34" charset="0"/>
                <a:cs typeface="Calibri" panose="020F0502020204030204" pitchFamily="34" charset="0"/>
              </a:rPr>
              <a:t>3</a:t>
            </a:r>
          </a:p>
          <a:p>
            <a:pPr marL="457200" indent="-457200">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g</a:t>
            </a:r>
          </a:p>
          <a:p>
            <a:pPr marL="457200" indent="-457200">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50 g/dm</a:t>
            </a:r>
            <a:r>
              <a:rPr lang="en-GB" sz="2400" b="1" baseline="30000" dirty="0">
                <a:solidFill>
                  <a:schemeClr val="accent2">
                    <a:lumMod val="60000"/>
                    <a:lumOff val="40000"/>
                  </a:schemeClr>
                </a:solidFill>
                <a:latin typeface="Century Gothic" panose="020B0502020202020204" pitchFamily="34" charset="0"/>
                <a:cs typeface="Calibri" panose="020F0502020204030204" pitchFamily="34" charset="0"/>
              </a:rPr>
              <a:t>3</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50 g/dm</a:t>
            </a:r>
            <a:r>
              <a:rPr lang="en-GB" sz="2400" b="1" baseline="30000" dirty="0">
                <a:solidFill>
                  <a:schemeClr val="accent2">
                    <a:lumMod val="60000"/>
                    <a:lumOff val="40000"/>
                  </a:schemeClr>
                </a:solidFill>
                <a:latin typeface="Century Gothic" panose="020B0502020202020204" pitchFamily="34" charset="0"/>
                <a:cs typeface="Calibri" panose="020F0502020204030204" pitchFamily="34" charset="0"/>
              </a:rPr>
              <a:t>3</a:t>
            </a:r>
            <a:endParaRPr lang="en-GB" sz="2400" b="1" dirty="0">
              <a:solidFill>
                <a:schemeClr val="accent2">
                  <a:lumMod val="60000"/>
                  <a:lumOff val="40000"/>
                </a:schemeClr>
              </a:solidFill>
              <a:latin typeface="Century Gothic" panose="020B0502020202020204" pitchFamily="34" charset="0"/>
              <a:cs typeface="Calibri" panose="020F050202020403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Concentration =      </a:t>
            </a:r>
            <a:r>
              <a:rPr lang="en-GB" sz="2400" b="1" u="sng" dirty="0">
                <a:solidFill>
                  <a:schemeClr val="accent2">
                    <a:lumMod val="60000"/>
                    <a:lumOff val="40000"/>
                  </a:schemeClr>
                </a:solidFill>
                <a:latin typeface="Century Gothic" panose="020B0502020202020204" pitchFamily="34" charset="0"/>
                <a:cs typeface="Calibri" panose="020F0502020204030204" pitchFamily="34" charset="0"/>
              </a:rPr>
              <a:t>mass </a:t>
            </a: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  </a:t>
            </a:r>
          </a:p>
          <a:p>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 			    volume</a:t>
            </a:r>
          </a:p>
          <a:p>
            <a:endParaRPr lang="en-GB" sz="2400" b="1" dirty="0">
              <a:solidFill>
                <a:schemeClr val="accent2">
                  <a:lumMod val="60000"/>
                  <a:lumOff val="40000"/>
                </a:schemeClr>
              </a:solidFill>
              <a:latin typeface="Century Gothic" panose="020B0502020202020204" pitchFamily="34" charset="0"/>
              <a:cs typeface="Calibri" panose="020F0502020204030204" pitchFamily="34" charset="0"/>
            </a:endParaRPr>
          </a:p>
          <a:p>
            <a:pPr marL="457200" indent="-457200">
              <a:buAutoNum type="arabicPeriod" startAt="7"/>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Mass= concentration  x volume</a:t>
            </a:r>
          </a:p>
          <a:p>
            <a:pPr marL="457200" indent="-457200">
              <a:buAutoNum type="arabicPeriod" startAt="7"/>
            </a:pPr>
            <a:endParaRPr lang="en-GB" sz="2400" b="1" dirty="0">
              <a:solidFill>
                <a:schemeClr val="accent2">
                  <a:lumMod val="60000"/>
                  <a:lumOff val="40000"/>
                </a:schemeClr>
              </a:solidFill>
              <a:latin typeface="Century Gothic" panose="020B0502020202020204" pitchFamily="34" charset="0"/>
              <a:cs typeface="Calibri" panose="020F0502020204030204" pitchFamily="34" charset="0"/>
            </a:endParaRPr>
          </a:p>
          <a:p>
            <a:pPr marL="457200" indent="-457200">
              <a:buAutoNum type="arabicPeriod" startAt="7"/>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Volume = </a:t>
            </a:r>
            <a:r>
              <a:rPr lang="en-GB" sz="2400" b="1" u="sng" dirty="0">
                <a:solidFill>
                  <a:schemeClr val="accent2">
                    <a:lumMod val="60000"/>
                    <a:lumOff val="40000"/>
                  </a:schemeClr>
                </a:solidFill>
                <a:latin typeface="Century Gothic" panose="020B0502020202020204" pitchFamily="34" charset="0"/>
                <a:cs typeface="Calibri" panose="020F0502020204030204" pitchFamily="34" charset="0"/>
              </a:rPr>
              <a:t>concentration</a:t>
            </a:r>
          </a:p>
          <a:p>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                            volume</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477520" y="408314"/>
            <a:ext cx="8639844" cy="1200329"/>
          </a:xfrm>
          <a:prstGeom prst="rect">
            <a:avLst/>
          </a:prstGeom>
          <a:noFill/>
        </p:spPr>
        <p:txBody>
          <a:bodyPr wrap="square" rtlCol="0">
            <a:spAutoFit/>
          </a:bodyPr>
          <a:lstStyle/>
          <a:p>
            <a:r>
              <a:rPr lang="en-GB" sz="2400" b="1">
                <a:latin typeface="Century Gothic" panose="020B0502020202020204" pitchFamily="34" charset="0"/>
              </a:rPr>
              <a:t>Calculating Concentration</a:t>
            </a:r>
          </a:p>
          <a:p>
            <a:endParaRPr lang="en-GB" sz="2400" b="1">
              <a:latin typeface="Century Gothic" panose="020B0502020202020204" pitchFamily="34" charset="0"/>
            </a:endParaRPr>
          </a:p>
          <a:p>
            <a:r>
              <a:rPr lang="en-GB" sz="2400">
                <a:latin typeface="Century Gothic" panose="020B0502020202020204" pitchFamily="34" charset="0"/>
              </a:rPr>
              <a:t>Complete the calculation worksheet.</a:t>
            </a:r>
          </a:p>
        </p:txBody>
      </p:sp>
      <p:sp>
        <p:nvSpPr>
          <p:cNvPr id="17" name="TextBox 16">
            <a:extLst>
              <a:ext uri="{FF2B5EF4-FFF2-40B4-BE49-F238E27FC236}">
                <a16:creationId xmlns:a16="http://schemas.microsoft.com/office/drawing/2014/main" id="{B0825DB0-A571-41AE-9B59-915DB37FBAE3}"/>
              </a:ext>
            </a:extLst>
          </p:cNvPr>
          <p:cNvSpPr txBox="1"/>
          <p:nvPr/>
        </p:nvSpPr>
        <p:spPr>
          <a:xfrm>
            <a:off x="1213015" y="2077856"/>
            <a:ext cx="7712323" cy="954107"/>
          </a:xfrm>
          <a:prstGeom prst="rect">
            <a:avLst/>
          </a:prstGeom>
          <a:solidFill>
            <a:schemeClr val="accent1">
              <a:lumMod val="40000"/>
              <a:lumOff val="60000"/>
            </a:schemeClr>
          </a:solidFill>
        </p:spPr>
        <p:txBody>
          <a:bodyPr wrap="square" rtlCol="0">
            <a:spAutoFit/>
          </a:bodyPr>
          <a:lstStyle/>
          <a:p>
            <a:r>
              <a:rPr lang="en-GB" sz="2800" b="1" dirty="0">
                <a:latin typeface="Century Gothic" panose="020B0502020202020204" pitchFamily="34" charset="0"/>
              </a:rPr>
              <a:t>Concentration (g/dm</a:t>
            </a:r>
            <a:r>
              <a:rPr lang="en-GB" sz="2800" b="1" baseline="30000" dirty="0">
                <a:latin typeface="Century Gothic" panose="020B0502020202020204" pitchFamily="34" charset="0"/>
              </a:rPr>
              <a:t>3</a:t>
            </a:r>
            <a:r>
              <a:rPr lang="en-GB" sz="2800" b="1" dirty="0">
                <a:latin typeface="Century Gothic" panose="020B0502020202020204" pitchFamily="34" charset="0"/>
              </a:rPr>
              <a:t>) =      </a:t>
            </a:r>
            <a:r>
              <a:rPr lang="en-GB" sz="2800" b="1" u="sng" dirty="0">
                <a:latin typeface="Century Gothic" panose="020B0502020202020204" pitchFamily="34" charset="0"/>
              </a:rPr>
              <a:t>mass (g)</a:t>
            </a:r>
          </a:p>
          <a:p>
            <a:r>
              <a:rPr lang="en-GB" sz="2800" b="1" dirty="0">
                <a:latin typeface="Century Gothic" panose="020B0502020202020204" pitchFamily="34" charset="0"/>
              </a:rPr>
              <a:t>                                              volume (dm</a:t>
            </a:r>
            <a:r>
              <a:rPr lang="en-GB" sz="2800" b="1" baseline="30000" dirty="0">
                <a:latin typeface="Century Gothic" panose="020B0502020202020204" pitchFamily="34" charset="0"/>
              </a:rPr>
              <a:t>3</a:t>
            </a:r>
            <a:r>
              <a:rPr lang="en-GB" sz="2800" b="1" dirty="0">
                <a:latin typeface="Century Gothic" panose="020B0502020202020204" pitchFamily="34" charset="0"/>
              </a:rPr>
              <a:t>)</a:t>
            </a:r>
          </a:p>
        </p:txBody>
      </p:sp>
    </p:spTree>
    <p:extLst>
      <p:ext uri="{BB962C8B-B14F-4D97-AF65-F5344CB8AC3E}">
        <p14:creationId xmlns:p14="http://schemas.microsoft.com/office/powerpoint/2010/main" val="1380889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p:cNvSpPr txBox="1"/>
              <p:nvPr/>
            </p:nvSpPr>
            <p:spPr>
              <a:xfrm>
                <a:off x="237563" y="181941"/>
                <a:ext cx="10892765" cy="6370975"/>
              </a:xfrm>
              <a:prstGeom prst="rect">
                <a:avLst/>
              </a:prstGeom>
              <a:noFill/>
            </p:spPr>
            <p:txBody>
              <a:bodyPr wrap="square" rtlCol="0">
                <a:spAutoFit/>
              </a:bodyPr>
              <a:lstStyle/>
              <a:p>
                <a:pPr lvl="0"/>
                <a:r>
                  <a:rPr lang="en-GB" sz="2400" b="1" dirty="0">
                    <a:solidFill>
                      <a:schemeClr val="dk1"/>
                    </a:solidFill>
                    <a:latin typeface="Century Gothic"/>
                    <a:ea typeface="Century Gothic"/>
                    <a:cs typeface="Century Gothic"/>
                    <a:sym typeface="Century Gothic"/>
                  </a:rPr>
                  <a:t>Answer the questions below.</a:t>
                </a:r>
                <a:endParaRPr lang="en-GB" sz="2400" b="1"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10 g of a solute was used to make a solution with a volume of 25 dm</a:t>
                </a:r>
                <a:r>
                  <a:rPr lang="en-GB" sz="2400" baseline="30000" dirty="0">
                    <a:latin typeface="Century Gothic" panose="020B0502020202020204" pitchFamily="34" charset="0"/>
                  </a:rPr>
                  <a:t>3</a:t>
                </a:r>
                <a:r>
                  <a:rPr lang="en-GB" sz="2400" dirty="0">
                    <a:latin typeface="Century Gothic" panose="020B0502020202020204" pitchFamily="34" charset="0"/>
                  </a:rPr>
                  <a:t>. What was the concentration of the solution?</a:t>
                </a:r>
                <a:endParaRPr lang="en-GB" sz="2400" i="1"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A. 250 g/dm</a:t>
                </a:r>
                <a:r>
                  <a:rPr lang="en-GB" sz="2400" baseline="30000" dirty="0">
                    <a:latin typeface="Century Gothic" panose="020B0502020202020204" pitchFamily="34" charset="0"/>
                  </a:rPr>
                  <a:t>3</a:t>
                </a:r>
                <a:endParaRPr lang="en-GB" sz="24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0.4 g/dm</a:t>
                </a:r>
                <a:r>
                  <a:rPr lang="en-GB" sz="2400" baseline="30000" dirty="0">
                    <a:latin typeface="Century Gothic" panose="020B0502020202020204" pitchFamily="34" charset="0"/>
                  </a:rPr>
                  <a:t>3</a:t>
                </a:r>
                <a:endParaRPr lang="en-GB" sz="24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2.5 g/dm</a:t>
                </a:r>
                <a:r>
                  <a:rPr lang="en-GB" sz="2400" baseline="30000" dirty="0">
                    <a:latin typeface="Century Gothic" panose="020B0502020202020204" pitchFamily="34" charset="0"/>
                  </a:rPr>
                  <a:t>3</a:t>
                </a:r>
                <a:endParaRPr lang="en-GB" sz="2400" dirty="0">
                  <a:latin typeface="Century Gothic" panose="020B0502020202020204" pitchFamily="34" charset="0"/>
                </a:endParaRP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5 g of solute is dissolved in 200 cm</a:t>
                </a:r>
                <a:r>
                  <a:rPr lang="en-GB" sz="2400" baseline="30000" dirty="0">
                    <a:latin typeface="Century Gothic" panose="020B0502020202020204" pitchFamily="34" charset="0"/>
                  </a:rPr>
                  <a:t>3 </a:t>
                </a:r>
                <a:r>
                  <a:rPr lang="en-GB" sz="2400" dirty="0">
                    <a:latin typeface="Century Gothic" panose="020B0502020202020204" pitchFamily="34" charset="0"/>
                  </a:rPr>
                  <a:t>of solution. The concentration of the solution is:</a:t>
                </a:r>
              </a:p>
              <a:p>
                <a:pPr marL="914400" lvl="1" indent="-457200">
                  <a:buFont typeface="Wingdings" pitchFamily="2" charset="2"/>
                  <a:buChar char="q"/>
                </a:pPr>
                <a:r>
                  <a:rPr lang="en-GB" sz="2400" dirty="0">
                    <a:latin typeface="Century Gothic" panose="020B0502020202020204" pitchFamily="34" charset="0"/>
                  </a:rPr>
                  <a:t>A. 25 g/dm</a:t>
                </a:r>
                <a:r>
                  <a:rPr lang="en-GB" sz="2400" baseline="30000" dirty="0">
                    <a:latin typeface="Century Gothic" panose="020B0502020202020204" pitchFamily="34" charset="0"/>
                  </a:rPr>
                  <a:t>3</a:t>
                </a:r>
              </a:p>
              <a:p>
                <a:pPr marL="914400" lvl="1" indent="-457200">
                  <a:buFont typeface="Wingdings" pitchFamily="2" charset="2"/>
                  <a:buChar char="q"/>
                </a:pPr>
                <a:r>
                  <a:rPr lang="en-GB" sz="2400" dirty="0">
                    <a:latin typeface="Century Gothic" panose="020B0502020202020204" pitchFamily="34" charset="0"/>
                  </a:rPr>
                  <a:t>B. 0.025 g/dm</a:t>
                </a:r>
                <a:r>
                  <a:rPr lang="en-GB" sz="2400" baseline="30000" dirty="0">
                    <a:latin typeface="Century Gothic" panose="020B0502020202020204" pitchFamily="34" charset="0"/>
                  </a:rPr>
                  <a:t>3</a:t>
                </a:r>
              </a:p>
              <a:p>
                <a:pPr marL="914400" lvl="1" indent="-457200">
                  <a:buFont typeface="Wingdings" pitchFamily="2" charset="2"/>
                  <a:buChar char="q"/>
                </a:pPr>
                <a:r>
                  <a:rPr lang="en-GB" sz="2400" dirty="0">
                    <a:latin typeface="Century Gothic" panose="020B0502020202020204" pitchFamily="34" charset="0"/>
                  </a:rPr>
                  <a:t>C. 1 g/dm</a:t>
                </a:r>
                <a:r>
                  <a:rPr lang="en-GB" sz="2400" baseline="30000" dirty="0">
                    <a:latin typeface="Century Gothic" panose="020B0502020202020204" pitchFamily="34" charset="0"/>
                  </a:rPr>
                  <a:t>3</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Select the correct formula to calculate the mass of a solute.</a:t>
                </a:r>
              </a:p>
              <a:p>
                <a:pPr marL="914400" lvl="1" indent="-457200">
                  <a:buFont typeface="Wingdings" pitchFamily="2" charset="2"/>
                  <a:buChar char="q"/>
                </a:pPr>
                <a:r>
                  <a:rPr lang="en-GB" sz="2400" dirty="0">
                    <a:latin typeface="Century Gothic" panose="020B0502020202020204" pitchFamily="34" charset="0"/>
                  </a:rPr>
                  <a:t>A. mass = concentration x volume</a:t>
                </a:r>
              </a:p>
              <a:p>
                <a:pPr marL="914400" lvl="1" indent="-457200">
                  <a:buFont typeface="Wingdings" pitchFamily="2" charset="2"/>
                  <a:buChar char="q"/>
                </a:pPr>
                <a:r>
                  <a:rPr lang="en-GB" sz="2400" dirty="0">
                    <a:latin typeface="Century Gothic" panose="020B0502020202020204" pitchFamily="34" charset="0"/>
                  </a:rPr>
                  <a:t>B. mass = concentration </a:t>
                </a:r>
                <a14:m>
                  <m:oMath xmlns:m="http://schemas.openxmlformats.org/officeDocument/2006/math">
                    <m:r>
                      <a:rPr lang="en-GB" sz="2400" i="1" smtClean="0">
                        <a:latin typeface="Cambria Math" panose="02040503050406030204" pitchFamily="18" charset="0"/>
                        <a:ea typeface="Cambria Math" panose="02040503050406030204" pitchFamily="18" charset="0"/>
                      </a:rPr>
                      <m:t>÷</m:t>
                    </m:r>
                  </m:oMath>
                </a14:m>
                <a:r>
                  <a:rPr lang="en-GB" sz="2400" dirty="0">
                    <a:latin typeface="Century Gothic" panose="020B0502020202020204" pitchFamily="34" charset="0"/>
                  </a:rPr>
                  <a:t> volume</a:t>
                </a:r>
              </a:p>
              <a:p>
                <a:pPr marL="914400" lvl="1" indent="-457200">
                  <a:buFont typeface="Wingdings" pitchFamily="2" charset="2"/>
                  <a:buChar char="q"/>
                </a:pPr>
                <a:r>
                  <a:rPr lang="en-GB" sz="2400" dirty="0">
                    <a:latin typeface="Century Gothic" panose="020B0502020202020204" pitchFamily="34" charset="0"/>
                  </a:rPr>
                  <a:t>C. concentration = mass </a:t>
                </a:r>
                <a14:m>
                  <m:oMath xmlns:m="http://schemas.openxmlformats.org/officeDocument/2006/math">
                    <m:r>
                      <a:rPr lang="en-GB" sz="2400" i="1">
                        <a:latin typeface="Cambria Math" panose="02040503050406030204" pitchFamily="18" charset="0"/>
                        <a:ea typeface="Cambria Math" panose="02040503050406030204" pitchFamily="18" charset="0"/>
                      </a:rPr>
                      <m:t>÷</m:t>
                    </m:r>
                  </m:oMath>
                </a14:m>
                <a:r>
                  <a:rPr lang="en-GB" sz="2400" dirty="0">
                    <a:latin typeface="Century Gothic" panose="020B0502020202020204" pitchFamily="34" charset="0"/>
                  </a:rPr>
                  <a:t> volume</a:t>
                </a:r>
              </a:p>
            </p:txBody>
          </p:sp>
        </mc:Choice>
        <mc:Fallback xmlns="">
          <p:sp>
            <p:nvSpPr>
              <p:cNvPr id="6" name="TextBox 5"/>
              <p:cNvSpPr txBox="1">
                <a:spLocks noRot="1" noChangeAspect="1" noMove="1" noResize="1" noEditPoints="1" noAdjustHandles="1" noChangeArrowheads="1" noChangeShapeType="1" noTextEdit="1"/>
              </p:cNvSpPr>
              <p:nvPr/>
            </p:nvSpPr>
            <p:spPr>
              <a:xfrm>
                <a:off x="237563" y="181941"/>
                <a:ext cx="10892765" cy="6370975"/>
              </a:xfrm>
              <a:prstGeom prst="rect">
                <a:avLst/>
              </a:prstGeom>
              <a:blipFill>
                <a:blip r:embed="rId3"/>
                <a:stretch>
                  <a:fillRect l="-815" t="-797" b="-1195"/>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BDB5D0E3-4E8E-804E-8D9D-F097EBF9069B}"/>
              </a:ext>
            </a:extLst>
          </p:cNvPr>
          <p:cNvSpPr txBox="1"/>
          <p:nvPr/>
        </p:nvSpPr>
        <p:spPr>
          <a:xfrm>
            <a:off x="693758" y="1464846"/>
            <a:ext cx="530915" cy="646331"/>
          </a:xfrm>
          <a:prstGeom prst="rect">
            <a:avLst/>
          </a:prstGeom>
          <a:noFill/>
        </p:spPr>
        <p:txBody>
          <a:bodyPr wrap="none" rtlCol="0">
            <a:spAutoFit/>
          </a:bodyPr>
          <a:lstStyle/>
          <a:p>
            <a:r>
              <a:rPr lang="en-US" sz="3600" b="1" dirty="0">
                <a:solidFill>
                  <a:schemeClr val="accent1"/>
                </a:solidFill>
              </a:rPr>
              <a:t>✓</a:t>
            </a:r>
          </a:p>
        </p:txBody>
      </p:sp>
      <p:sp>
        <p:nvSpPr>
          <p:cNvPr id="18" name="TextBox 17">
            <a:extLst>
              <a:ext uri="{FF2B5EF4-FFF2-40B4-BE49-F238E27FC236}">
                <a16:creationId xmlns:a16="http://schemas.microsoft.com/office/drawing/2014/main" id="{A76D925F-ADB9-2A42-8290-930824CB3A07}"/>
              </a:ext>
            </a:extLst>
          </p:cNvPr>
          <p:cNvSpPr txBox="1"/>
          <p:nvPr/>
        </p:nvSpPr>
        <p:spPr>
          <a:xfrm>
            <a:off x="686518" y="3255133"/>
            <a:ext cx="530915" cy="646331"/>
          </a:xfrm>
          <a:prstGeom prst="rect">
            <a:avLst/>
          </a:prstGeom>
          <a:noFill/>
        </p:spPr>
        <p:txBody>
          <a:bodyPr wrap="none" rtlCol="0">
            <a:spAutoFit/>
          </a:bodyPr>
          <a:lstStyle/>
          <a:p>
            <a:r>
              <a:rPr lang="en-US" sz="3600" b="1">
                <a:solidFill>
                  <a:schemeClr val="accent1"/>
                </a:solidFill>
              </a:rPr>
              <a:t>✓</a:t>
            </a:r>
          </a:p>
        </p:txBody>
      </p:sp>
      <p:sp>
        <p:nvSpPr>
          <p:cNvPr id="19" name="TextBox 18">
            <a:extLst>
              <a:ext uri="{FF2B5EF4-FFF2-40B4-BE49-F238E27FC236}">
                <a16:creationId xmlns:a16="http://schemas.microsoft.com/office/drawing/2014/main" id="{3606AE32-B4D6-9F40-8730-08BE65EE5044}"/>
              </a:ext>
            </a:extLst>
          </p:cNvPr>
          <p:cNvSpPr txBox="1"/>
          <p:nvPr/>
        </p:nvSpPr>
        <p:spPr>
          <a:xfrm>
            <a:off x="686518" y="5463654"/>
            <a:ext cx="530915" cy="646331"/>
          </a:xfrm>
          <a:prstGeom prst="rect">
            <a:avLst/>
          </a:prstGeom>
          <a:noFill/>
        </p:spPr>
        <p:txBody>
          <a:bodyPr wrap="none" rtlCol="0">
            <a:spAutoFit/>
          </a:bodyPr>
          <a:lstStyle/>
          <a:p>
            <a:r>
              <a:rPr lang="en-US" sz="3600" b="1">
                <a:solidFill>
                  <a:schemeClr val="accent1"/>
                </a:solidFill>
              </a:rPr>
              <a:t>✓</a:t>
            </a:r>
          </a:p>
        </p:txBody>
      </p:sp>
    </p:spTree>
    <p:extLst>
      <p:ext uri="{BB962C8B-B14F-4D97-AF65-F5344CB8AC3E}">
        <p14:creationId xmlns:p14="http://schemas.microsoft.com/office/powerpoint/2010/main" val="4075178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C6425-DE52-5E49-9FA0-C095C64BDD63}"/>
              </a:ext>
            </a:extLst>
          </p:cNvPr>
          <p:cNvSpPr>
            <a:spLocks noGrp="1"/>
          </p:cNvSpPr>
          <p:nvPr>
            <p:ph type="title"/>
          </p:nvPr>
        </p:nvSpPr>
        <p:spPr>
          <a:xfrm>
            <a:off x="540000" y="595800"/>
            <a:ext cx="10620000" cy="720000"/>
          </a:xfrm>
        </p:spPr>
        <p:txBody>
          <a:bodyPr>
            <a:normAutofit fontScale="90000"/>
          </a:bodyPr>
          <a:lstStyle/>
          <a:p>
            <a:r>
              <a:rPr lang="en-GB" sz="2800" u="sng" dirty="0">
                <a:latin typeface="Century Gothic" panose="020B0502020202020204" pitchFamily="34" charset="0"/>
              </a:rPr>
              <a:t>Concentration Calculations</a:t>
            </a:r>
            <a:br>
              <a:rPr lang="en-GB" sz="2800" dirty="0">
                <a:latin typeface="Century Gothic" panose="020B0502020202020204" pitchFamily="34" charset="0"/>
              </a:rPr>
            </a:br>
            <a:br>
              <a:rPr lang="en-GB" sz="2800" dirty="0">
                <a:latin typeface="Century Gothic" panose="020B0502020202020204" pitchFamily="34" charset="0"/>
              </a:rPr>
            </a:br>
            <a:r>
              <a:rPr lang="en-GB" sz="2800" dirty="0">
                <a:latin typeface="Century Gothic" panose="020B0502020202020204" pitchFamily="34" charset="0"/>
              </a:rPr>
              <a:t>Answer the questions below.</a:t>
            </a:r>
            <a:endParaRPr lang="en-US" dirty="0"/>
          </a:p>
        </p:txBody>
      </p:sp>
      <p:sp>
        <p:nvSpPr>
          <p:cNvPr id="3" name="TextBox 2">
            <a:extLst>
              <a:ext uri="{FF2B5EF4-FFF2-40B4-BE49-F238E27FC236}">
                <a16:creationId xmlns:a16="http://schemas.microsoft.com/office/drawing/2014/main" id="{E9A8616D-8913-7146-8348-58FBAEE3E915}"/>
              </a:ext>
            </a:extLst>
          </p:cNvPr>
          <p:cNvSpPr txBox="1"/>
          <p:nvPr/>
        </p:nvSpPr>
        <p:spPr>
          <a:xfrm>
            <a:off x="540000" y="1543368"/>
            <a:ext cx="8741444" cy="3908762"/>
          </a:xfrm>
          <a:prstGeom prst="rect">
            <a:avLst/>
          </a:prstGeom>
          <a:noFill/>
        </p:spPr>
        <p:txBody>
          <a:bodyPr wrap="square" rtlCol="0">
            <a:spAutoFit/>
          </a:bodyPr>
          <a:lstStyle/>
          <a:p>
            <a:pPr marL="457200" indent="-457200">
              <a:buAutoNum type="arabicPeriod"/>
            </a:pPr>
            <a:r>
              <a:rPr lang="en-GB" sz="2400" dirty="0">
                <a:latin typeface="Century Gothic" panose="020B0502020202020204" pitchFamily="34" charset="0"/>
              </a:rPr>
              <a:t>How is a solution formed?</a:t>
            </a: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Convert 3000 cm</a:t>
            </a:r>
            <a:r>
              <a:rPr lang="en-GB" sz="2400" baseline="30000" dirty="0">
                <a:latin typeface="Century Gothic" panose="020B0502020202020204" pitchFamily="34" charset="0"/>
              </a:rPr>
              <a:t>3</a:t>
            </a:r>
            <a:r>
              <a:rPr lang="en-GB" sz="2400" dirty="0">
                <a:latin typeface="Century Gothic" panose="020B0502020202020204" pitchFamily="34" charset="0"/>
              </a:rPr>
              <a:t> to dm</a:t>
            </a:r>
            <a:r>
              <a:rPr lang="en-GB" sz="2400" baseline="30000" dirty="0">
                <a:latin typeface="Century Gothic" panose="020B0502020202020204" pitchFamily="34" charset="0"/>
              </a:rPr>
              <a:t>3</a:t>
            </a:r>
          </a:p>
          <a:p>
            <a:pPr marL="457200" indent="-457200">
              <a:buAutoNum type="arabicPeriod"/>
            </a:pPr>
            <a:endParaRPr lang="en-GB" sz="2400" baseline="30000" dirty="0">
              <a:latin typeface="Century Gothic" panose="020B0502020202020204" pitchFamily="34" charset="0"/>
            </a:endParaRPr>
          </a:p>
          <a:p>
            <a:pPr marL="457200" indent="-457200">
              <a:buAutoNum type="arabicPeriod"/>
            </a:pPr>
            <a:endParaRPr lang="en-GB" sz="2400" baseline="300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Calculate the relative formula mass of H</a:t>
            </a:r>
            <a:r>
              <a:rPr lang="en-GB" sz="2400" baseline="-25000" dirty="0">
                <a:latin typeface="Century Gothic" panose="020B0502020202020204" pitchFamily="34" charset="0"/>
              </a:rPr>
              <a:t>2</a:t>
            </a:r>
            <a:r>
              <a:rPr lang="en-GB" sz="2400" dirty="0">
                <a:latin typeface="Century Gothic" panose="020B0502020202020204" pitchFamily="34" charset="0"/>
              </a:rPr>
              <a:t>SO</a:t>
            </a:r>
            <a:r>
              <a:rPr lang="en-GB" sz="2400" baseline="-25000" dirty="0">
                <a:latin typeface="Century Gothic" panose="020B0502020202020204" pitchFamily="34" charset="0"/>
              </a:rPr>
              <a:t>4 </a:t>
            </a:r>
            <a:r>
              <a:rPr lang="en-GB" sz="2400" dirty="0">
                <a:latin typeface="Century Gothic" panose="020B0502020202020204" pitchFamily="34" charset="0"/>
              </a:rPr>
              <a:t>.</a:t>
            </a: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State the unit of concentration.</a:t>
            </a: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Calculate the volume of the box shown.</a:t>
            </a:r>
          </a:p>
        </p:txBody>
      </p:sp>
      <p:sp>
        <p:nvSpPr>
          <p:cNvPr id="5" name="TextBox 4">
            <a:extLst>
              <a:ext uri="{FF2B5EF4-FFF2-40B4-BE49-F238E27FC236}">
                <a16:creationId xmlns:a16="http://schemas.microsoft.com/office/drawing/2014/main" id="{F7AB7A95-82CF-E945-8D59-90526084A49B}"/>
              </a:ext>
            </a:extLst>
          </p:cNvPr>
          <p:cNvSpPr txBox="1"/>
          <p:nvPr/>
        </p:nvSpPr>
        <p:spPr>
          <a:xfrm>
            <a:off x="1041023" y="1886794"/>
            <a:ext cx="7646635"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A solute is dissolved in a solvent.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2F4342E-59B2-A046-BE92-6C2B9C71B791}"/>
                  </a:ext>
                </a:extLst>
              </p:cNvPr>
              <p:cNvSpPr txBox="1"/>
              <p:nvPr/>
            </p:nvSpPr>
            <p:spPr>
              <a:xfrm>
                <a:off x="1041022" y="2685280"/>
                <a:ext cx="7646635" cy="461665"/>
              </a:xfrm>
              <a:prstGeom prst="rect">
                <a:avLst/>
              </a:prstGeom>
              <a:noFill/>
            </p:spPr>
            <p:txBody>
              <a:bodyPr wrap="square" rtlCol="0">
                <a:spAutoFit/>
              </a:bodyPr>
              <a:lstStyle/>
              <a:p>
                <a:r>
                  <a:rPr lang="en-GB" sz="2400" b="1">
                    <a:solidFill>
                      <a:schemeClr val="accent1"/>
                    </a:solidFill>
                    <a:latin typeface="Century Gothic" panose="020B0502020202020204" pitchFamily="34" charset="0"/>
                  </a:rPr>
                  <a:t>3000 </a:t>
                </a:r>
                <a14:m>
                  <m:oMath xmlns:m="http://schemas.openxmlformats.org/officeDocument/2006/math">
                    <m:r>
                      <a:rPr lang="en-GB" sz="2400" b="1" i="1" smtClean="0">
                        <a:solidFill>
                          <a:schemeClr val="accent1"/>
                        </a:solidFill>
                        <a:latin typeface="Cambria Math" panose="02040503050406030204" pitchFamily="18" charset="0"/>
                        <a:ea typeface="Cambria Math" panose="02040503050406030204" pitchFamily="18" charset="0"/>
                      </a:rPr>
                      <m:t>÷</m:t>
                    </m:r>
                  </m:oMath>
                </a14:m>
                <a:r>
                  <a:rPr lang="en-GB" sz="2400" b="1">
                    <a:solidFill>
                      <a:schemeClr val="accent1"/>
                    </a:solidFill>
                    <a:latin typeface="Century Gothic" panose="020B0502020202020204" pitchFamily="34" charset="0"/>
                  </a:rPr>
                  <a:t> 1000 = 3 dm</a:t>
                </a:r>
                <a:r>
                  <a:rPr lang="en-GB" sz="2400" b="1" baseline="30000">
                    <a:solidFill>
                      <a:schemeClr val="accent1"/>
                    </a:solidFill>
                    <a:latin typeface="Century Gothic" panose="020B0502020202020204" pitchFamily="34" charset="0"/>
                  </a:rPr>
                  <a:t>3</a:t>
                </a:r>
                <a:endParaRPr lang="en-GB" sz="2400" b="1">
                  <a:solidFill>
                    <a:schemeClr val="accent1"/>
                  </a:solidFill>
                  <a:latin typeface="Century Gothic" panose="020B0502020202020204" pitchFamily="34" charset="0"/>
                </a:endParaRPr>
              </a:p>
            </p:txBody>
          </p:sp>
        </mc:Choice>
        <mc:Fallback xmlns="">
          <p:sp>
            <p:nvSpPr>
              <p:cNvPr id="6" name="TextBox 5">
                <a:extLst>
                  <a:ext uri="{FF2B5EF4-FFF2-40B4-BE49-F238E27FC236}">
                    <a16:creationId xmlns:a16="http://schemas.microsoft.com/office/drawing/2014/main" id="{C2F4342E-59B2-A046-BE92-6C2B9C71B791}"/>
                  </a:ext>
                </a:extLst>
              </p:cNvPr>
              <p:cNvSpPr txBox="1">
                <a:spLocks noRot="1" noChangeAspect="1" noMove="1" noResize="1" noEditPoints="1" noAdjustHandles="1" noChangeArrowheads="1" noChangeShapeType="1" noTextEdit="1"/>
              </p:cNvSpPr>
              <p:nvPr/>
            </p:nvSpPr>
            <p:spPr>
              <a:xfrm>
                <a:off x="1041022" y="2685280"/>
                <a:ext cx="7646635" cy="461665"/>
              </a:xfrm>
              <a:prstGeom prst="rect">
                <a:avLst/>
              </a:prstGeom>
              <a:blipFill>
                <a:blip r:embed="rId3"/>
                <a:stretch>
                  <a:fillRect l="-1329" t="-13514" b="-27027"/>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5CFF7CA4-D82D-FA49-BF58-B85A485C2CA1}"/>
              </a:ext>
            </a:extLst>
          </p:cNvPr>
          <p:cNvSpPr txBox="1"/>
          <p:nvPr/>
        </p:nvSpPr>
        <p:spPr>
          <a:xfrm>
            <a:off x="1041021" y="3534781"/>
            <a:ext cx="7646635"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(1 x 2) + 32 + (16 x 4) = 98</a:t>
            </a:r>
          </a:p>
        </p:txBody>
      </p:sp>
      <p:sp>
        <p:nvSpPr>
          <p:cNvPr id="11" name="TextBox 10">
            <a:extLst>
              <a:ext uri="{FF2B5EF4-FFF2-40B4-BE49-F238E27FC236}">
                <a16:creationId xmlns:a16="http://schemas.microsoft.com/office/drawing/2014/main" id="{0D8B6E7F-E966-FD45-9CFF-B7A2F3DCFB5C}"/>
              </a:ext>
            </a:extLst>
          </p:cNvPr>
          <p:cNvSpPr txBox="1"/>
          <p:nvPr/>
        </p:nvSpPr>
        <p:spPr>
          <a:xfrm>
            <a:off x="1073499" y="4582012"/>
            <a:ext cx="7646635"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g/dm</a:t>
            </a:r>
            <a:r>
              <a:rPr lang="en-GB" sz="2400" b="1" baseline="30000" dirty="0">
                <a:solidFill>
                  <a:schemeClr val="accent1"/>
                </a:solidFill>
                <a:latin typeface="Century Gothic" panose="020B0502020202020204" pitchFamily="34" charset="0"/>
              </a:rPr>
              <a:t>3</a:t>
            </a:r>
            <a:endParaRPr lang="en-GB" sz="2400" b="1" dirty="0">
              <a:solidFill>
                <a:schemeClr val="accent1"/>
              </a:solidFill>
              <a:latin typeface="Century Gothic" panose="020B0502020202020204" pitchFamily="34" charset="0"/>
            </a:endParaRPr>
          </a:p>
        </p:txBody>
      </p:sp>
      <p:pic>
        <p:nvPicPr>
          <p:cNvPr id="8" name="Picture 7" descr="A picture containing icon&#10;&#10;Description automatically generated">
            <a:extLst>
              <a:ext uri="{FF2B5EF4-FFF2-40B4-BE49-F238E27FC236}">
                <a16:creationId xmlns:a16="http://schemas.microsoft.com/office/drawing/2014/main" id="{351AEC02-8585-1E46-91AD-D28FA785844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592221" y="2414864"/>
            <a:ext cx="2380488" cy="2682240"/>
          </a:xfrm>
          <a:prstGeom prst="rect">
            <a:avLst/>
          </a:prstGeom>
        </p:spPr>
      </p:pic>
      <p:cxnSp>
        <p:nvCxnSpPr>
          <p:cNvPr id="15" name="Straight Arrow Connector 14">
            <a:extLst>
              <a:ext uri="{FF2B5EF4-FFF2-40B4-BE49-F238E27FC236}">
                <a16:creationId xmlns:a16="http://schemas.microsoft.com/office/drawing/2014/main" id="{B15FAD09-EA06-E242-903E-16782E7E9AB1}"/>
              </a:ext>
            </a:extLst>
          </p:cNvPr>
          <p:cNvCxnSpPr/>
          <p:nvPr/>
        </p:nvCxnSpPr>
        <p:spPr>
          <a:xfrm>
            <a:off x="8454452" y="3146945"/>
            <a:ext cx="0" cy="1180067"/>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21FBA2C-8FEB-7641-9A35-22CF417AC8DC}"/>
              </a:ext>
            </a:extLst>
          </p:cNvPr>
          <p:cNvCxnSpPr>
            <a:cxnSpLocks/>
          </p:cNvCxnSpPr>
          <p:nvPr/>
        </p:nvCxnSpPr>
        <p:spPr>
          <a:xfrm>
            <a:off x="8624699" y="4484016"/>
            <a:ext cx="1157766" cy="777532"/>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216B628-76AE-E341-80DF-7C6E5089CB15}"/>
              </a:ext>
            </a:extLst>
          </p:cNvPr>
          <p:cNvCxnSpPr>
            <a:cxnSpLocks/>
          </p:cNvCxnSpPr>
          <p:nvPr/>
        </p:nvCxnSpPr>
        <p:spPr>
          <a:xfrm flipH="1">
            <a:off x="8592221" y="2348459"/>
            <a:ext cx="1076435" cy="59696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1E199D3-E2B3-1F4C-9B5F-E490FFCA926A}"/>
              </a:ext>
            </a:extLst>
          </p:cNvPr>
          <p:cNvSpPr txBox="1"/>
          <p:nvPr/>
        </p:nvSpPr>
        <p:spPr>
          <a:xfrm>
            <a:off x="8454452" y="4885657"/>
            <a:ext cx="872355" cy="369332"/>
          </a:xfrm>
          <a:prstGeom prst="rect">
            <a:avLst/>
          </a:prstGeom>
          <a:noFill/>
        </p:spPr>
        <p:txBody>
          <a:bodyPr wrap="none" rtlCol="0">
            <a:spAutoFit/>
          </a:bodyPr>
          <a:lstStyle/>
          <a:p>
            <a:r>
              <a:rPr lang="en-GB" b="1">
                <a:solidFill>
                  <a:schemeClr val="accent1"/>
                </a:solidFill>
                <a:latin typeface="Century Gothic" panose="020B0502020202020204" pitchFamily="34" charset="0"/>
              </a:rPr>
              <a:t>20 cm</a:t>
            </a:r>
          </a:p>
        </p:txBody>
      </p:sp>
      <p:sp>
        <p:nvSpPr>
          <p:cNvPr id="21" name="TextBox 20">
            <a:extLst>
              <a:ext uri="{FF2B5EF4-FFF2-40B4-BE49-F238E27FC236}">
                <a16:creationId xmlns:a16="http://schemas.microsoft.com/office/drawing/2014/main" id="{6ECC1E98-6673-DF41-9592-B7E40278F4EC}"/>
              </a:ext>
            </a:extLst>
          </p:cNvPr>
          <p:cNvSpPr txBox="1"/>
          <p:nvPr/>
        </p:nvSpPr>
        <p:spPr>
          <a:xfrm>
            <a:off x="7560272" y="3629239"/>
            <a:ext cx="872355" cy="369332"/>
          </a:xfrm>
          <a:prstGeom prst="rect">
            <a:avLst/>
          </a:prstGeom>
          <a:noFill/>
        </p:spPr>
        <p:txBody>
          <a:bodyPr wrap="none" rtlCol="0">
            <a:spAutoFit/>
          </a:bodyPr>
          <a:lstStyle/>
          <a:p>
            <a:r>
              <a:rPr lang="en-GB" b="1">
                <a:solidFill>
                  <a:schemeClr val="accent1"/>
                </a:solidFill>
                <a:latin typeface="Century Gothic" panose="020B0502020202020204" pitchFamily="34" charset="0"/>
              </a:rPr>
              <a:t>15 cm</a:t>
            </a:r>
          </a:p>
        </p:txBody>
      </p:sp>
      <p:sp>
        <p:nvSpPr>
          <p:cNvPr id="22" name="TextBox 21">
            <a:extLst>
              <a:ext uri="{FF2B5EF4-FFF2-40B4-BE49-F238E27FC236}">
                <a16:creationId xmlns:a16="http://schemas.microsoft.com/office/drawing/2014/main" id="{6E4679F7-7169-FF4C-AE8E-4C03DAC00862}"/>
              </a:ext>
            </a:extLst>
          </p:cNvPr>
          <p:cNvSpPr txBox="1"/>
          <p:nvPr/>
        </p:nvSpPr>
        <p:spPr>
          <a:xfrm>
            <a:off x="8331227" y="2282746"/>
            <a:ext cx="872355" cy="369332"/>
          </a:xfrm>
          <a:prstGeom prst="rect">
            <a:avLst/>
          </a:prstGeom>
          <a:noFill/>
        </p:spPr>
        <p:txBody>
          <a:bodyPr wrap="none" rtlCol="0">
            <a:spAutoFit/>
          </a:bodyPr>
          <a:lstStyle/>
          <a:p>
            <a:r>
              <a:rPr lang="en-GB" b="1">
                <a:solidFill>
                  <a:schemeClr val="accent1"/>
                </a:solidFill>
                <a:latin typeface="Century Gothic" panose="020B0502020202020204" pitchFamily="34" charset="0"/>
              </a:rPr>
              <a:t>25 cm</a:t>
            </a:r>
          </a:p>
        </p:txBody>
      </p:sp>
      <p:sp>
        <p:nvSpPr>
          <p:cNvPr id="23" name="TextBox 22">
            <a:extLst>
              <a:ext uri="{FF2B5EF4-FFF2-40B4-BE49-F238E27FC236}">
                <a16:creationId xmlns:a16="http://schemas.microsoft.com/office/drawing/2014/main" id="{B20D638A-8F73-4642-A091-5CCD3FD15897}"/>
              </a:ext>
            </a:extLst>
          </p:cNvPr>
          <p:cNvSpPr txBox="1"/>
          <p:nvPr/>
        </p:nvSpPr>
        <p:spPr>
          <a:xfrm>
            <a:off x="1073498" y="5333517"/>
            <a:ext cx="7646635"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7875 cm</a:t>
            </a:r>
            <a:r>
              <a:rPr lang="en-GB" sz="2400" b="1" baseline="30000" dirty="0">
                <a:solidFill>
                  <a:schemeClr val="accent1"/>
                </a:solidFill>
                <a:latin typeface="Century Gothic" panose="020B0502020202020204" pitchFamily="34" charset="0"/>
              </a:rPr>
              <a:t>3</a:t>
            </a:r>
            <a:r>
              <a:rPr lang="en-GB" sz="2400" b="1" dirty="0">
                <a:solidFill>
                  <a:schemeClr val="accent1"/>
                </a:solidFill>
                <a:latin typeface="Century Gothic" panose="020B0502020202020204" pitchFamily="34" charset="0"/>
              </a:rPr>
              <a:t> (7.9 dm</a:t>
            </a:r>
            <a:r>
              <a:rPr lang="en-GB" sz="2400" b="1" baseline="30000" dirty="0">
                <a:solidFill>
                  <a:schemeClr val="accent1"/>
                </a:solidFill>
                <a:latin typeface="Century Gothic" panose="020B0502020202020204" pitchFamily="34" charset="0"/>
              </a:rPr>
              <a:t>3</a:t>
            </a:r>
            <a:r>
              <a:rPr lang="en-GB" sz="2400" b="1" dirty="0">
                <a:solidFill>
                  <a:schemeClr val="accent1"/>
                </a:solidFill>
                <a:latin typeface="Century Gothic" panose="020B0502020202020204" pitchFamily="34" charset="0"/>
              </a:rPr>
              <a:t>)</a:t>
            </a:r>
          </a:p>
        </p:txBody>
      </p:sp>
      <p:pic>
        <p:nvPicPr>
          <p:cNvPr id="4" name="Picture 3" descr="Icon&#10;&#10;Description automatically generated">
            <a:extLst>
              <a:ext uri="{FF2B5EF4-FFF2-40B4-BE49-F238E27FC236}">
                <a16:creationId xmlns:a16="http://schemas.microsoft.com/office/drawing/2014/main" id="{8BA60B93-AE3D-358B-313F-8B81B51AE46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464227" y="5753902"/>
            <a:ext cx="1145669" cy="547730"/>
          </a:xfrm>
          <a:prstGeom prst="rect">
            <a:avLst/>
          </a:prstGeom>
        </p:spPr>
      </p:pic>
    </p:spTree>
    <p:extLst>
      <p:ext uri="{BB962C8B-B14F-4D97-AF65-F5344CB8AC3E}">
        <p14:creationId xmlns:p14="http://schemas.microsoft.com/office/powerpoint/2010/main" val="283631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1"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C3.2.6</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219BA6-FA9F-EE92-6069-98638F621D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a:latin typeface="Century Gothic" panose="020B0502020202020204" pitchFamily="34" charset="0"/>
              </a:rPr>
              <a:t>C3.2.8</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7" y="2102199"/>
            <a:ext cx="6934060" cy="430800"/>
          </a:xfrm>
        </p:spPr>
        <p:txBody>
          <a:bodyPr/>
          <a:lstStyle/>
          <a:p>
            <a:r>
              <a:rPr lang="en-US" dirty="0">
                <a:latin typeface="Century Gothic" panose="020B0502020202020204" pitchFamily="34" charset="0"/>
              </a:rPr>
              <a:t>Concentration Calculations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17/04/2024</a:t>
            </a:fld>
            <a:endPar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panose="02040502050405020303"/>
              <a:ea typeface="+mn-ea"/>
              <a:cs typeface="+mn-cs"/>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58943" y="3128277"/>
            <a:ext cx="837234" cy="432292"/>
          </a:xfrm>
          <a:prstGeom prst="rect">
            <a:avLst/>
          </a:prstGeom>
        </p:spPr>
      </p:pic>
      <p:pic>
        <p:nvPicPr>
          <p:cNvPr id="15" name="Picture 14" descr="Icon&#10;&#10;Description automatically generated">
            <a:extLst>
              <a:ext uri="{FF2B5EF4-FFF2-40B4-BE49-F238E27FC236}">
                <a16:creationId xmlns:a16="http://schemas.microsoft.com/office/drawing/2014/main" id="{C8E7BBB6-43D3-B144-6ED2-D839EFAEE47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71238" y="5273454"/>
            <a:ext cx="1145669" cy="547730"/>
          </a:xfrm>
          <a:prstGeom prst="rect">
            <a:avLst/>
          </a:prstGeom>
        </p:spPr>
      </p:pic>
      <p:sp>
        <p:nvSpPr>
          <p:cNvPr id="13" name="TextBox 12">
            <a:extLst>
              <a:ext uri="{FF2B5EF4-FFF2-40B4-BE49-F238E27FC236}">
                <a16:creationId xmlns:a16="http://schemas.microsoft.com/office/drawing/2014/main" id="{310D9832-C205-5580-79D4-74F5F88457BF}"/>
              </a:ext>
            </a:extLst>
          </p:cNvPr>
          <p:cNvSpPr txBox="1"/>
          <p:nvPr/>
        </p:nvSpPr>
        <p:spPr>
          <a:xfrm>
            <a:off x="283151" y="4498116"/>
            <a:ext cx="5116229" cy="2339102"/>
          </a:xfrm>
          <a:prstGeom prst="rect">
            <a:avLst/>
          </a:prstGeom>
          <a:noFill/>
        </p:spPr>
        <p:txBody>
          <a:bodyPr wrap="square" rtlCol="0">
            <a:spAutoFit/>
          </a:bodyPr>
          <a:lstStyle/>
          <a:p>
            <a:r>
              <a:rPr lang="en-US" dirty="0">
                <a:latin typeface="Century Gothic" panose="020B0502020202020204" pitchFamily="34" charset="0"/>
              </a:rPr>
              <a:t>C3.2.1 Prior Knowledge Review</a:t>
            </a:r>
          </a:p>
          <a:p>
            <a:r>
              <a:rPr lang="en-US" dirty="0">
                <a:latin typeface="Century Gothic" panose="020B0502020202020204" pitchFamily="34" charset="0"/>
              </a:rPr>
              <a:t>C3.2.2 Relative Formula Mass</a:t>
            </a:r>
          </a:p>
          <a:p>
            <a:r>
              <a:rPr lang="en-US" dirty="0">
                <a:latin typeface="Century Gothic" panose="020B0502020202020204" pitchFamily="34" charset="0"/>
              </a:rPr>
              <a:t>C3.2.3 Percentage by Mass</a:t>
            </a:r>
          </a:p>
          <a:p>
            <a:r>
              <a:rPr lang="en-US" dirty="0">
                <a:latin typeface="Century Gothic" panose="020B0502020202020204" pitchFamily="34" charset="0"/>
              </a:rPr>
              <a:t>C3.2.4 Conservation of Mass</a:t>
            </a:r>
          </a:p>
          <a:p>
            <a:r>
              <a:rPr lang="en-US" dirty="0">
                <a:latin typeface="Century Gothic" panose="020B0502020202020204" pitchFamily="34" charset="0"/>
              </a:rPr>
              <a:t>C3.2.5 Balancing Equations</a:t>
            </a:r>
          </a:p>
          <a:p>
            <a:r>
              <a:rPr lang="en-US" dirty="0">
                <a:latin typeface="Century Gothic" panose="020B0502020202020204" pitchFamily="34" charset="0"/>
              </a:rPr>
              <a:t>C3.2.6 Uncertainty</a:t>
            </a:r>
          </a:p>
          <a:p>
            <a:r>
              <a:rPr lang="en-US" dirty="0">
                <a:latin typeface="Century Gothic" panose="020B0502020202020204" pitchFamily="34" charset="0"/>
              </a:rPr>
              <a:t>C3.2.7 Introducing Concentration</a:t>
            </a:r>
          </a:p>
          <a:p>
            <a:endParaRPr lang="en-US" dirty="0">
              <a:latin typeface="Century Gothic" panose="020B0502020202020204" pitchFamily="34" charset="0"/>
            </a:endParaRPr>
          </a:p>
        </p:txBody>
      </p:sp>
      <p:sp>
        <p:nvSpPr>
          <p:cNvPr id="14" name="TextBox 13">
            <a:extLst>
              <a:ext uri="{FF2B5EF4-FFF2-40B4-BE49-F238E27FC236}">
                <a16:creationId xmlns:a16="http://schemas.microsoft.com/office/drawing/2014/main" id="{ED65183A-A45A-B290-9427-EC59D8D2AA62}"/>
              </a:ext>
            </a:extLst>
          </p:cNvPr>
          <p:cNvSpPr txBox="1"/>
          <p:nvPr/>
        </p:nvSpPr>
        <p:spPr>
          <a:xfrm>
            <a:off x="4816943" y="4513505"/>
            <a:ext cx="5116229" cy="1508105"/>
          </a:xfrm>
          <a:prstGeom prst="rect">
            <a:avLst/>
          </a:prstGeom>
          <a:noFill/>
        </p:spPr>
        <p:txBody>
          <a:bodyPr wrap="square" rtlCol="0">
            <a:spAutoFit/>
          </a:bodyPr>
          <a:lstStyle/>
          <a:p>
            <a:pPr marL="342900" indent="-342900">
              <a:buFont typeface="Wingdings" pitchFamily="2" charset="2"/>
              <a:buChar char="Ø"/>
            </a:pPr>
            <a:r>
              <a:rPr lang="en-US" sz="2000" b="1" dirty="0">
                <a:latin typeface="Century Gothic" panose="020B0502020202020204" pitchFamily="34" charset="0"/>
              </a:rPr>
              <a:t>C3.2.8 Concentration Calculations</a:t>
            </a:r>
          </a:p>
          <a:p>
            <a:r>
              <a:rPr lang="en-US" dirty="0">
                <a:latin typeface="Century Gothic" panose="020B0502020202020204" pitchFamily="34" charset="0"/>
              </a:rPr>
              <a:t>C3.2.9 Soluble Salts</a:t>
            </a:r>
          </a:p>
          <a:p>
            <a:r>
              <a:rPr lang="en-US" dirty="0">
                <a:latin typeface="Century Gothic" panose="020B0502020202020204" pitchFamily="34" charset="0"/>
              </a:rPr>
              <a:t>C3.2.10 Making Soluble Salts</a:t>
            </a:r>
          </a:p>
          <a:p>
            <a:r>
              <a:rPr lang="en-US" dirty="0">
                <a:latin typeface="Century Gothic" panose="020B0502020202020204" pitchFamily="34" charset="0"/>
              </a:rPr>
              <a:t>C3.2.11 Making Soluble Salts 2</a:t>
            </a:r>
          </a:p>
          <a:p>
            <a:endParaRPr lang="en-US" dirty="0">
              <a:latin typeface="Century Gothic" panose="020B0502020202020204" pitchFamily="34" charset="0"/>
            </a:endParaRPr>
          </a:p>
        </p:txBody>
      </p:sp>
    </p:spTree>
    <p:extLst>
      <p:ext uri="{BB962C8B-B14F-4D97-AF65-F5344CB8AC3E}">
        <p14:creationId xmlns:p14="http://schemas.microsoft.com/office/powerpoint/2010/main" val="1660232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1569660"/>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Calculate the concentration of a solution, given the mass of solute and volume of solvent</a:t>
            </a:r>
          </a:p>
          <a:p>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Rearrange equations</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2" name="Rectangle 11">
            <a:extLst>
              <a:ext uri="{FF2B5EF4-FFF2-40B4-BE49-F238E27FC236}">
                <a16:creationId xmlns:a16="http://schemas.microsoft.com/office/drawing/2014/main" id="{633A7E8A-4743-B64C-86DF-5A02881745D1}"/>
              </a:ext>
            </a:extLst>
          </p:cNvPr>
          <p:cNvSpPr/>
          <p:nvPr/>
        </p:nvSpPr>
        <p:spPr>
          <a:xfrm>
            <a:off x="1980581" y="5782033"/>
            <a:ext cx="397899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concentration</a:t>
            </a:r>
          </a:p>
        </p:txBody>
      </p:sp>
      <p:sp>
        <p:nvSpPr>
          <p:cNvPr id="13" name="Rectangle 12">
            <a:extLst>
              <a:ext uri="{FF2B5EF4-FFF2-40B4-BE49-F238E27FC236}">
                <a16:creationId xmlns:a16="http://schemas.microsoft.com/office/drawing/2014/main" id="{3E876D59-91E6-364D-B1C6-8965DED5E5DB}"/>
              </a:ext>
            </a:extLst>
          </p:cNvPr>
          <p:cNvSpPr/>
          <p:nvPr/>
        </p:nvSpPr>
        <p:spPr>
          <a:xfrm>
            <a:off x="6839016" y="4891802"/>
            <a:ext cx="1865146"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solute</a:t>
            </a:r>
          </a:p>
        </p:txBody>
      </p:sp>
      <p:sp>
        <p:nvSpPr>
          <p:cNvPr id="14" name="Rectangle 13">
            <a:extLst>
              <a:ext uri="{FF2B5EF4-FFF2-40B4-BE49-F238E27FC236}">
                <a16:creationId xmlns:a16="http://schemas.microsoft.com/office/drawing/2014/main" id="{A2C825F2-5973-4048-9A5C-E0A4E794080E}"/>
              </a:ext>
            </a:extLst>
          </p:cNvPr>
          <p:cNvSpPr/>
          <p:nvPr/>
        </p:nvSpPr>
        <p:spPr>
          <a:xfrm>
            <a:off x="4378109" y="4897279"/>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mass</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volume</a:t>
            </a:r>
          </a:p>
        </p:txBody>
      </p:sp>
      <p:sp>
        <p:nvSpPr>
          <p:cNvPr id="11" name="Rectangle 10">
            <a:extLst>
              <a:ext uri="{FF2B5EF4-FFF2-40B4-BE49-F238E27FC236}">
                <a16:creationId xmlns:a16="http://schemas.microsoft.com/office/drawing/2014/main" id="{3704CAE3-534F-C24F-A84A-A1CB76BB1BC8}"/>
              </a:ext>
            </a:extLst>
          </p:cNvPr>
          <p:cNvSpPr/>
          <p:nvPr/>
        </p:nvSpPr>
        <p:spPr>
          <a:xfrm>
            <a:off x="6096000" y="5782032"/>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solution</a:t>
            </a:r>
          </a:p>
        </p:txBody>
      </p:sp>
    </p:spTree>
    <p:extLst>
      <p:ext uri="{BB962C8B-B14F-4D97-AF65-F5344CB8AC3E}">
        <p14:creationId xmlns:p14="http://schemas.microsoft.com/office/powerpoint/2010/main" val="3002927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6A755F81-92F5-A545-8BB4-547C71DB97D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77270" y="4275647"/>
            <a:ext cx="4133802" cy="2333598"/>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4604" y="272395"/>
            <a:ext cx="11063170" cy="6617196"/>
          </a:xfrm>
          <a:prstGeom prst="rect">
            <a:avLst/>
          </a:prstGeom>
          <a:noFill/>
        </p:spPr>
        <p:txBody>
          <a:bodyPr wrap="square" rtlCol="0">
            <a:spAutoFit/>
          </a:bodyPr>
          <a:lstStyle/>
          <a:p>
            <a:r>
              <a:rPr lang="en-GB" sz="2400" b="1" dirty="0">
                <a:latin typeface="Century Gothic" panose="020B0502020202020204" pitchFamily="34" charset="0"/>
              </a:rPr>
              <a:t>How do we calculate concentration?</a:t>
            </a:r>
          </a:p>
          <a:p>
            <a:endParaRPr lang="en-GB" sz="2400" dirty="0">
              <a:latin typeface="Century Gothic" panose="020B0502020202020204" pitchFamily="34" charset="0"/>
            </a:endParaRPr>
          </a:p>
          <a:p>
            <a:r>
              <a:rPr lang="en-GB" sz="2400" dirty="0">
                <a:latin typeface="Century Gothic" panose="020B0502020202020204" pitchFamily="34" charset="0"/>
              </a:rPr>
              <a:t>The </a:t>
            </a:r>
            <a:r>
              <a:rPr lang="en-GB" sz="2400" b="1" dirty="0">
                <a:latin typeface="Century Gothic" panose="020B0502020202020204" pitchFamily="34" charset="0"/>
              </a:rPr>
              <a:t>mass of solute </a:t>
            </a:r>
            <a:r>
              <a:rPr lang="en-GB" sz="2400" dirty="0">
                <a:latin typeface="Century Gothic" panose="020B0502020202020204" pitchFamily="34" charset="0"/>
              </a:rPr>
              <a:t>found in a solution can be expressed as </a:t>
            </a:r>
            <a:r>
              <a:rPr lang="en-GB" sz="2400" b="1" dirty="0">
                <a:latin typeface="Century Gothic" panose="020B0502020202020204" pitchFamily="34" charset="0"/>
              </a:rPr>
              <a:t>g/dm</a:t>
            </a:r>
            <a:r>
              <a:rPr lang="en-GB" sz="2400" b="1" baseline="30000" dirty="0">
                <a:latin typeface="Century Gothic" panose="020B0502020202020204" pitchFamily="34" charset="0"/>
              </a:rPr>
              <a:t>3</a:t>
            </a:r>
            <a:r>
              <a:rPr lang="en-GB" sz="2400" dirty="0">
                <a:latin typeface="Century Gothic" panose="020B0502020202020204" pitchFamily="34" charset="0"/>
              </a:rPr>
              <a:t>. </a:t>
            </a:r>
          </a:p>
          <a:p>
            <a:r>
              <a:rPr lang="en-GB" sz="2400" dirty="0">
                <a:latin typeface="Century Gothic" panose="020B0502020202020204" pitchFamily="34" charset="0"/>
              </a:rPr>
              <a:t>This is the </a:t>
            </a:r>
            <a:r>
              <a:rPr lang="en-GB" sz="2400" b="1" dirty="0">
                <a:latin typeface="Century Gothic" panose="020B0502020202020204" pitchFamily="34" charset="0"/>
              </a:rPr>
              <a:t>mass of solute per dm</a:t>
            </a:r>
            <a:r>
              <a:rPr lang="en-GB" sz="2400" b="1" baseline="30000" dirty="0">
                <a:latin typeface="Century Gothic" panose="020B0502020202020204" pitchFamily="34" charset="0"/>
              </a:rPr>
              <a:t>3</a:t>
            </a:r>
            <a:r>
              <a:rPr lang="en-GB" sz="2400" b="1" dirty="0">
                <a:latin typeface="Century Gothic" panose="020B0502020202020204" pitchFamily="34" charset="0"/>
              </a:rPr>
              <a:t> of solution</a:t>
            </a:r>
            <a:r>
              <a:rPr lang="en-GB" sz="2400" dirty="0">
                <a:latin typeface="Century Gothic" panose="020B0502020202020204" pitchFamily="34" charset="0"/>
              </a:rPr>
              <a:t>.</a:t>
            </a:r>
          </a:p>
          <a:p>
            <a:endParaRPr lang="en-GB" sz="2400" baseline="30000" dirty="0">
              <a:latin typeface="Century Gothic" panose="020B0502020202020204" pitchFamily="34" charset="0"/>
            </a:endParaRPr>
          </a:p>
          <a:p>
            <a:r>
              <a:rPr lang="en-GB" sz="2400" dirty="0">
                <a:latin typeface="Century Gothic" panose="020B0502020202020204" pitchFamily="34" charset="0"/>
              </a:rPr>
              <a:t>The units, g/dm</a:t>
            </a:r>
            <a:r>
              <a:rPr lang="en-GB" sz="2400" baseline="30000" dirty="0">
                <a:latin typeface="Century Gothic" panose="020B0502020202020204" pitchFamily="34" charset="0"/>
              </a:rPr>
              <a:t>3</a:t>
            </a:r>
            <a:r>
              <a:rPr lang="en-GB" sz="2400" dirty="0">
                <a:latin typeface="Century Gothic" panose="020B0502020202020204" pitchFamily="34" charset="0"/>
              </a:rPr>
              <a:t>, give a clue to how to </a:t>
            </a:r>
            <a:r>
              <a:rPr lang="en-GB" sz="2400" b="1" dirty="0">
                <a:latin typeface="Century Gothic" panose="020B0502020202020204" pitchFamily="34" charset="0"/>
              </a:rPr>
              <a:t>calculate</a:t>
            </a:r>
            <a:r>
              <a:rPr lang="en-GB" sz="2400" dirty="0">
                <a:latin typeface="Century Gothic" panose="020B0502020202020204" pitchFamily="34" charset="0"/>
              </a:rPr>
              <a:t> concentration of a solution.</a:t>
            </a: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pPr marL="457200" indent="-457200">
              <a:buFont typeface="Arial" panose="020B0604020202020204" pitchFamily="34" charset="0"/>
              <a:buChar char="•"/>
            </a:pPr>
            <a:endParaRPr lang="en-GB" sz="2400" dirty="0">
              <a:latin typeface="Century Gothic" panose="020B0502020202020204" pitchFamily="34" charset="0"/>
            </a:endParaRPr>
          </a:p>
          <a:p>
            <a:r>
              <a:rPr lang="en-GB" sz="2400" b="1" dirty="0">
                <a:latin typeface="Century Gothic" panose="020B0502020202020204" pitchFamily="34" charset="0"/>
              </a:rPr>
              <a:t>If 6 g of citric acid is dissolved in water to make up 2 000 cm</a:t>
            </a:r>
            <a:r>
              <a:rPr lang="en-GB" sz="2400" b="1" baseline="30000" dirty="0">
                <a:latin typeface="Century Gothic" panose="020B0502020202020204" pitchFamily="34" charset="0"/>
              </a:rPr>
              <a:t>3</a:t>
            </a:r>
            <a:r>
              <a:rPr lang="en-GB" sz="2400" b="1" dirty="0">
                <a:latin typeface="Century Gothic" panose="020B0502020202020204" pitchFamily="34" charset="0"/>
              </a:rPr>
              <a:t> of solution, what would the concentration be?</a:t>
            </a:r>
          </a:p>
          <a:p>
            <a:r>
              <a:rPr lang="en-GB" sz="2400" dirty="0">
                <a:solidFill>
                  <a:schemeClr val="accent1"/>
                </a:solidFill>
                <a:latin typeface="Century Gothic" panose="020B0502020202020204" pitchFamily="34" charset="0"/>
              </a:rPr>
              <a:t>Concentration = mass ÷ volume</a:t>
            </a:r>
          </a:p>
          <a:p>
            <a:pPr lvl="6"/>
            <a:r>
              <a:rPr lang="en-GB" sz="2400" dirty="0">
                <a:solidFill>
                  <a:schemeClr val="accent1"/>
                </a:solidFill>
                <a:latin typeface="Century Gothic" panose="020B0502020202020204" pitchFamily="34" charset="0"/>
              </a:rPr>
              <a:t>= 6 g ÷ 2 dm</a:t>
            </a:r>
            <a:r>
              <a:rPr lang="en-GB" sz="2400" baseline="30000" dirty="0">
                <a:solidFill>
                  <a:schemeClr val="accent1"/>
                </a:solidFill>
                <a:latin typeface="Century Gothic" panose="020B0502020202020204" pitchFamily="34" charset="0"/>
              </a:rPr>
              <a:t>3</a:t>
            </a:r>
          </a:p>
          <a:p>
            <a:pPr lvl="6"/>
            <a:r>
              <a:rPr lang="en-GB" sz="2400" dirty="0">
                <a:solidFill>
                  <a:schemeClr val="accent1"/>
                </a:solidFill>
                <a:latin typeface="Century Gothic" panose="020B0502020202020204" pitchFamily="34" charset="0"/>
              </a:rPr>
              <a:t>= </a:t>
            </a:r>
            <a:r>
              <a:rPr lang="en-GB" sz="2400" b="1" u="sng" dirty="0">
                <a:solidFill>
                  <a:schemeClr val="accent1"/>
                </a:solidFill>
                <a:latin typeface="Century Gothic" panose="020B0502020202020204" pitchFamily="34" charset="0"/>
              </a:rPr>
              <a:t>3 g/ dm</a:t>
            </a:r>
            <a:r>
              <a:rPr lang="en-GB" sz="2400" b="1" u="sng" baseline="30000" dirty="0">
                <a:solidFill>
                  <a:schemeClr val="accent1"/>
                </a:solidFill>
                <a:latin typeface="Century Gothic" panose="020B0502020202020204" pitchFamily="34" charset="0"/>
              </a:rPr>
              <a:t>3</a:t>
            </a:r>
          </a:p>
        </p:txBody>
      </p:sp>
      <p:sp>
        <p:nvSpPr>
          <p:cNvPr id="2" name="TextBox 1">
            <a:extLst>
              <a:ext uri="{FF2B5EF4-FFF2-40B4-BE49-F238E27FC236}">
                <a16:creationId xmlns:a16="http://schemas.microsoft.com/office/drawing/2014/main" id="{FEBA1323-0116-4899-A151-967697997DD9}"/>
              </a:ext>
            </a:extLst>
          </p:cNvPr>
          <p:cNvSpPr txBox="1"/>
          <p:nvPr/>
        </p:nvSpPr>
        <p:spPr>
          <a:xfrm>
            <a:off x="3275124" y="4012803"/>
            <a:ext cx="1262130" cy="461665"/>
          </a:xfrm>
          <a:prstGeom prst="rect">
            <a:avLst/>
          </a:prstGeom>
          <a:noFill/>
          <a:ln>
            <a:noFill/>
          </a:ln>
        </p:spPr>
        <p:txBody>
          <a:bodyPr wrap="square" rtlCol="0">
            <a:spAutoFit/>
          </a:bodyPr>
          <a:lstStyle/>
          <a:p>
            <a:r>
              <a:rPr lang="en-GB" sz="2400">
                <a:latin typeface="Century Gothic" panose="020B0502020202020204" pitchFamily="34" charset="0"/>
              </a:rPr>
              <a:t>g/dm</a:t>
            </a:r>
            <a:r>
              <a:rPr lang="en-GB" sz="2400" baseline="30000">
                <a:latin typeface="Century Gothic" panose="020B0502020202020204" pitchFamily="34" charset="0"/>
              </a:rPr>
              <a:t>3</a:t>
            </a:r>
            <a:endParaRPr lang="en-GB" sz="2400">
              <a:latin typeface="Century Gothic" panose="020B0502020202020204" pitchFamily="34" charset="0"/>
            </a:endParaRPr>
          </a:p>
        </p:txBody>
      </p:sp>
      <p:sp>
        <p:nvSpPr>
          <p:cNvPr id="9" name="TextBox 8">
            <a:extLst>
              <a:ext uri="{FF2B5EF4-FFF2-40B4-BE49-F238E27FC236}">
                <a16:creationId xmlns:a16="http://schemas.microsoft.com/office/drawing/2014/main" id="{6891E10B-B8A2-4712-851D-48C6A62A7844}"/>
              </a:ext>
            </a:extLst>
          </p:cNvPr>
          <p:cNvSpPr txBox="1"/>
          <p:nvPr/>
        </p:nvSpPr>
        <p:spPr>
          <a:xfrm>
            <a:off x="8203676" y="2688660"/>
            <a:ext cx="3161604" cy="1569660"/>
          </a:xfrm>
          <a:prstGeom prst="rect">
            <a:avLst/>
          </a:prstGeom>
          <a:noFill/>
        </p:spPr>
        <p:txBody>
          <a:bodyPr wrap="square" rtlCol="0">
            <a:spAutoFit/>
          </a:bodyPr>
          <a:lstStyle/>
          <a:p>
            <a:r>
              <a:rPr lang="en-GB" sz="2400">
                <a:solidFill>
                  <a:schemeClr val="accent1"/>
                </a:solidFill>
                <a:latin typeface="Century Gothic" panose="020B0502020202020204" pitchFamily="34" charset="0"/>
              </a:rPr>
              <a:t>The volume needs to be in dm</a:t>
            </a:r>
            <a:r>
              <a:rPr lang="en-GB" sz="2400" baseline="30000">
                <a:solidFill>
                  <a:schemeClr val="accent1"/>
                </a:solidFill>
                <a:latin typeface="Century Gothic" panose="020B0502020202020204" pitchFamily="34" charset="0"/>
              </a:rPr>
              <a:t>3</a:t>
            </a:r>
            <a:r>
              <a:rPr lang="en-GB" sz="2400">
                <a:solidFill>
                  <a:schemeClr val="accent1"/>
                </a:solidFill>
                <a:latin typeface="Century Gothic" panose="020B0502020202020204" pitchFamily="34" charset="0"/>
              </a:rPr>
              <a:t>. </a:t>
            </a:r>
          </a:p>
          <a:p>
            <a:endParaRPr lang="en-GB" sz="2400">
              <a:solidFill>
                <a:schemeClr val="accent1"/>
              </a:solidFill>
              <a:latin typeface="Century Gothic" panose="020B0502020202020204" pitchFamily="34" charset="0"/>
            </a:endParaRPr>
          </a:p>
          <a:p>
            <a:r>
              <a:rPr lang="en-GB" sz="2400">
                <a:solidFill>
                  <a:schemeClr val="accent1"/>
                </a:solidFill>
                <a:latin typeface="Century Gothic" panose="020B0502020202020204" pitchFamily="34" charset="0"/>
              </a:rPr>
              <a:t>cm</a:t>
            </a:r>
            <a:r>
              <a:rPr lang="en-GB" sz="2400" baseline="30000">
                <a:solidFill>
                  <a:schemeClr val="accent1"/>
                </a:solidFill>
                <a:latin typeface="Century Gothic" panose="020B0502020202020204" pitchFamily="34" charset="0"/>
              </a:rPr>
              <a:t>3</a:t>
            </a:r>
            <a:r>
              <a:rPr lang="en-GB" sz="2400">
                <a:solidFill>
                  <a:schemeClr val="accent1"/>
                </a:solidFill>
                <a:latin typeface="Century Gothic" panose="020B0502020202020204" pitchFamily="34" charset="0"/>
              </a:rPr>
              <a:t> ÷ 1000 = dm</a:t>
            </a:r>
            <a:r>
              <a:rPr lang="en-GB" sz="2400" baseline="30000">
                <a:solidFill>
                  <a:schemeClr val="accent1"/>
                </a:solidFill>
                <a:latin typeface="Century Gothic" panose="020B0502020202020204" pitchFamily="34" charset="0"/>
              </a:rPr>
              <a:t>3</a:t>
            </a:r>
          </a:p>
        </p:txBody>
      </p:sp>
      <p:sp>
        <p:nvSpPr>
          <p:cNvPr id="10" name="Flowchart: Connector 9">
            <a:extLst>
              <a:ext uri="{FF2B5EF4-FFF2-40B4-BE49-F238E27FC236}">
                <a16:creationId xmlns:a16="http://schemas.microsoft.com/office/drawing/2014/main" id="{0F353B28-C865-4E63-82EC-E6396991E23C}"/>
              </a:ext>
            </a:extLst>
          </p:cNvPr>
          <p:cNvSpPr/>
          <p:nvPr/>
        </p:nvSpPr>
        <p:spPr>
          <a:xfrm>
            <a:off x="7737179" y="4627044"/>
            <a:ext cx="1616117" cy="965915"/>
          </a:xfrm>
          <a:prstGeom prst="flowChartConnector">
            <a:avLst/>
          </a:prstGeom>
          <a:noFill/>
          <a:ln w="38100">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solidFill>
                <a:srgbClr val="00B050"/>
              </a:solidFill>
            </a:endParaRPr>
          </a:p>
        </p:txBody>
      </p:sp>
      <p:sp>
        <p:nvSpPr>
          <p:cNvPr id="19" name="TextBox 18">
            <a:extLst>
              <a:ext uri="{FF2B5EF4-FFF2-40B4-BE49-F238E27FC236}">
                <a16:creationId xmlns:a16="http://schemas.microsoft.com/office/drawing/2014/main" id="{B69E7BD1-0B03-44E1-B724-F954DD4024C9}"/>
              </a:ext>
            </a:extLst>
          </p:cNvPr>
          <p:cNvSpPr txBox="1"/>
          <p:nvPr/>
        </p:nvSpPr>
        <p:spPr>
          <a:xfrm>
            <a:off x="7473825" y="5592959"/>
            <a:ext cx="3970070" cy="461665"/>
          </a:xfrm>
          <a:prstGeom prst="rect">
            <a:avLst/>
          </a:prstGeom>
          <a:noFill/>
        </p:spPr>
        <p:txBody>
          <a:bodyPr wrap="square" rtlCol="0">
            <a:spAutoFit/>
          </a:bodyPr>
          <a:lstStyle/>
          <a:p>
            <a:r>
              <a:rPr lang="en-GB" sz="2400">
                <a:solidFill>
                  <a:schemeClr val="accent1"/>
                </a:solidFill>
                <a:latin typeface="Century Gothic" panose="020B0502020202020204" pitchFamily="34" charset="0"/>
              </a:rPr>
              <a:t>2 000cm</a:t>
            </a:r>
            <a:r>
              <a:rPr lang="en-GB" sz="2400" baseline="30000">
                <a:solidFill>
                  <a:schemeClr val="accent1"/>
                </a:solidFill>
                <a:latin typeface="Century Gothic" panose="020B0502020202020204" pitchFamily="34" charset="0"/>
              </a:rPr>
              <a:t>3</a:t>
            </a:r>
            <a:r>
              <a:rPr lang="en-GB" sz="2400">
                <a:solidFill>
                  <a:schemeClr val="accent1"/>
                </a:solidFill>
                <a:latin typeface="Century Gothic" panose="020B0502020202020204" pitchFamily="34" charset="0"/>
              </a:rPr>
              <a:t> ÷ 1 000 = 2 dm</a:t>
            </a:r>
            <a:r>
              <a:rPr lang="en-GB" sz="2400" baseline="30000">
                <a:solidFill>
                  <a:schemeClr val="accent1"/>
                </a:solidFill>
                <a:latin typeface="Century Gothic" panose="020B0502020202020204" pitchFamily="34" charset="0"/>
              </a:rPr>
              <a:t>3</a:t>
            </a:r>
          </a:p>
        </p:txBody>
      </p:sp>
      <p:sp>
        <p:nvSpPr>
          <p:cNvPr id="5" name="TextBox 4">
            <a:extLst>
              <a:ext uri="{FF2B5EF4-FFF2-40B4-BE49-F238E27FC236}">
                <a16:creationId xmlns:a16="http://schemas.microsoft.com/office/drawing/2014/main" id="{953E7CF6-E35C-964A-833F-B5301E2BDB11}"/>
              </a:ext>
            </a:extLst>
          </p:cNvPr>
          <p:cNvSpPr txBox="1"/>
          <p:nvPr/>
        </p:nvSpPr>
        <p:spPr>
          <a:xfrm>
            <a:off x="1942443" y="3580993"/>
            <a:ext cx="917239" cy="461665"/>
          </a:xfrm>
          <a:prstGeom prst="rect">
            <a:avLst/>
          </a:prstGeom>
          <a:noFill/>
        </p:spPr>
        <p:txBody>
          <a:bodyPr wrap="none" rtlCol="0">
            <a:spAutoFit/>
          </a:bodyPr>
          <a:lstStyle/>
          <a:p>
            <a:r>
              <a:rPr lang="en-US" sz="2400">
                <a:solidFill>
                  <a:schemeClr val="accent1"/>
                </a:solidFill>
                <a:latin typeface="Century Gothic" panose="020B0502020202020204" pitchFamily="34" charset="0"/>
              </a:rPr>
              <a:t>Mass</a:t>
            </a:r>
          </a:p>
        </p:txBody>
      </p:sp>
      <p:sp>
        <p:nvSpPr>
          <p:cNvPr id="12" name="TextBox 11">
            <a:extLst>
              <a:ext uri="{FF2B5EF4-FFF2-40B4-BE49-F238E27FC236}">
                <a16:creationId xmlns:a16="http://schemas.microsoft.com/office/drawing/2014/main" id="{39D16B02-94A4-3042-9385-6A37E5EEC646}"/>
              </a:ext>
            </a:extLst>
          </p:cNvPr>
          <p:cNvSpPr txBox="1"/>
          <p:nvPr/>
        </p:nvSpPr>
        <p:spPr>
          <a:xfrm>
            <a:off x="3432874" y="3136612"/>
            <a:ext cx="410690" cy="584775"/>
          </a:xfrm>
          <a:prstGeom prst="rect">
            <a:avLst/>
          </a:prstGeom>
          <a:noFill/>
        </p:spPr>
        <p:txBody>
          <a:bodyPr wrap="none" rtlCol="0">
            <a:spAutoFit/>
          </a:bodyPr>
          <a:lstStyle/>
          <a:p>
            <a:r>
              <a:rPr lang="en-US" sz="3200">
                <a:solidFill>
                  <a:schemeClr val="accent1"/>
                </a:solidFill>
                <a:latin typeface="Century Gothic" panose="020B0502020202020204" pitchFamily="34" charset="0"/>
              </a:rPr>
              <a:t>÷</a:t>
            </a:r>
            <a:endParaRPr lang="en-US" sz="2400">
              <a:solidFill>
                <a:schemeClr val="accent1"/>
              </a:solidFill>
              <a:latin typeface="Century Gothic" panose="020B0502020202020204" pitchFamily="34" charset="0"/>
            </a:endParaRPr>
          </a:p>
        </p:txBody>
      </p:sp>
      <p:sp>
        <p:nvSpPr>
          <p:cNvPr id="13" name="TextBox 12">
            <a:extLst>
              <a:ext uri="{FF2B5EF4-FFF2-40B4-BE49-F238E27FC236}">
                <a16:creationId xmlns:a16="http://schemas.microsoft.com/office/drawing/2014/main" id="{675903CA-4D73-1B47-AF11-F0B6E234DB00}"/>
              </a:ext>
            </a:extLst>
          </p:cNvPr>
          <p:cNvSpPr txBox="1"/>
          <p:nvPr/>
        </p:nvSpPr>
        <p:spPr>
          <a:xfrm>
            <a:off x="4955129" y="3457883"/>
            <a:ext cx="1293944" cy="461665"/>
          </a:xfrm>
          <a:prstGeom prst="rect">
            <a:avLst/>
          </a:prstGeom>
          <a:noFill/>
        </p:spPr>
        <p:txBody>
          <a:bodyPr wrap="none" rtlCol="0">
            <a:spAutoFit/>
          </a:bodyPr>
          <a:lstStyle/>
          <a:p>
            <a:r>
              <a:rPr lang="en-US" sz="2400">
                <a:solidFill>
                  <a:schemeClr val="accent1"/>
                </a:solidFill>
                <a:latin typeface="Century Gothic" panose="020B0502020202020204" pitchFamily="34" charset="0"/>
              </a:rPr>
              <a:t>volume</a:t>
            </a:r>
          </a:p>
        </p:txBody>
      </p:sp>
      <p:cxnSp>
        <p:nvCxnSpPr>
          <p:cNvPr id="8" name="Straight Arrow Connector 7">
            <a:extLst>
              <a:ext uri="{FF2B5EF4-FFF2-40B4-BE49-F238E27FC236}">
                <a16:creationId xmlns:a16="http://schemas.microsoft.com/office/drawing/2014/main" id="{715BE206-9706-0E4B-86A4-59526D7F7FE5}"/>
              </a:ext>
            </a:extLst>
          </p:cNvPr>
          <p:cNvCxnSpPr/>
          <p:nvPr/>
        </p:nvCxnSpPr>
        <p:spPr>
          <a:xfrm>
            <a:off x="2531342" y="4042658"/>
            <a:ext cx="656680" cy="1693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6B3C3DC-FD3B-634A-8763-3BF05F68F796}"/>
              </a:ext>
            </a:extLst>
          </p:cNvPr>
          <p:cNvCxnSpPr>
            <a:cxnSpLocks/>
          </p:cNvCxnSpPr>
          <p:nvPr/>
        </p:nvCxnSpPr>
        <p:spPr>
          <a:xfrm>
            <a:off x="3622385" y="3621704"/>
            <a:ext cx="0" cy="40596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DF987EC-489C-5A4E-B671-C52486E541D0}"/>
              </a:ext>
            </a:extLst>
          </p:cNvPr>
          <p:cNvCxnSpPr>
            <a:cxnSpLocks/>
          </p:cNvCxnSpPr>
          <p:nvPr/>
        </p:nvCxnSpPr>
        <p:spPr>
          <a:xfrm flipH="1">
            <a:off x="4421217" y="3919548"/>
            <a:ext cx="1135429" cy="3387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23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animEffect transition="in" filter="fade">
                                      <p:cBhvr>
                                        <p:cTn id="7" dur="500"/>
                                        <p:tgtEl>
                                          <p:spTgt spid="7">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7">
                                            <p:txEl>
                                              <p:pRg st="12" end="12"/>
                                            </p:txEl>
                                          </p:spTgt>
                                        </p:tgtEl>
                                        <p:attrNameLst>
                                          <p:attrName>style.visibility</p:attrName>
                                        </p:attrNameLst>
                                      </p:cBhvr>
                                      <p:to>
                                        <p:strVal val="visible"/>
                                      </p:to>
                                    </p:set>
                                    <p:animEffect transition="in" filter="fade">
                                      <p:cBhvr>
                                        <p:cTn id="41" dur="500"/>
                                        <p:tgtEl>
                                          <p:spTgt spid="7">
                                            <p:txEl>
                                              <p:pRg st="12" end="12"/>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7">
                                            <p:txEl>
                                              <p:pRg st="13" end="13"/>
                                            </p:txEl>
                                          </p:spTgt>
                                        </p:tgtEl>
                                        <p:attrNameLst>
                                          <p:attrName>style.visibility</p:attrName>
                                        </p:attrNameLst>
                                      </p:cBhvr>
                                      <p:to>
                                        <p:strVal val="visible"/>
                                      </p:to>
                                    </p:set>
                                    <p:animEffect transition="in" filter="fade">
                                      <p:cBhvr>
                                        <p:cTn id="59" dur="500"/>
                                        <p:tgtEl>
                                          <p:spTgt spid="7">
                                            <p:txEl>
                                              <p:pRg st="13" end="13"/>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
                                            <p:txEl>
                                              <p:pRg st="14" end="14"/>
                                            </p:txEl>
                                          </p:spTgt>
                                        </p:tgtEl>
                                        <p:attrNameLst>
                                          <p:attrName>style.visibility</p:attrName>
                                        </p:attrNameLst>
                                      </p:cBhvr>
                                      <p:to>
                                        <p:strVal val="visible"/>
                                      </p:to>
                                    </p:set>
                                    <p:animEffect transition="in" filter="fade">
                                      <p:cBhvr>
                                        <p:cTn id="64" dur="500"/>
                                        <p:tgtEl>
                                          <p:spTgt spid="7">
                                            <p:txEl>
                                              <p:pRg st="14" end="14"/>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
                                            <p:txEl>
                                              <p:pRg st="15" end="15"/>
                                            </p:txEl>
                                          </p:spTgt>
                                        </p:tgtEl>
                                        <p:attrNameLst>
                                          <p:attrName>style.visibility</p:attrName>
                                        </p:attrNameLst>
                                      </p:cBhvr>
                                      <p:to>
                                        <p:strVal val="visible"/>
                                      </p:to>
                                    </p:set>
                                    <p:animEffect transition="in" filter="fade">
                                      <p:cBhvr>
                                        <p:cTn id="69" dur="500"/>
                                        <p:tgtEl>
                                          <p:spTgt spid="7">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animBg="1"/>
      <p:bldP spid="19" grpId="0"/>
      <p:bldP spid="5" grpId="0"/>
      <p:bldP spid="12" grpId="0"/>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aves crashing on a beach&#10;&#10;Description automatically generated with medium confidence">
            <a:extLst>
              <a:ext uri="{FF2B5EF4-FFF2-40B4-BE49-F238E27FC236}">
                <a16:creationId xmlns:a16="http://schemas.microsoft.com/office/drawing/2014/main" id="{5E041AC6-5AF1-CA43-8DE1-18CD4DC141C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 y="9525"/>
            <a:ext cx="11572351" cy="6848475"/>
          </a:xfrm>
          <a:prstGeom prst="rect">
            <a:avLst/>
          </a:prstGeom>
        </p:spPr>
      </p:pic>
      <p:sp>
        <p:nvSpPr>
          <p:cNvPr id="7" name="TextBox 6"/>
          <p:cNvSpPr txBox="1"/>
          <p:nvPr/>
        </p:nvSpPr>
        <p:spPr>
          <a:xfrm>
            <a:off x="397565" y="239276"/>
            <a:ext cx="10277062" cy="3293209"/>
          </a:xfrm>
          <a:prstGeom prst="rect">
            <a:avLst/>
          </a:prstGeom>
          <a:solidFill>
            <a:schemeClr val="bg1"/>
          </a:solidFill>
        </p:spPr>
        <p:txBody>
          <a:bodyPr wrap="square" rtlCol="0">
            <a:spAutoFit/>
          </a:bodyPr>
          <a:lstStyle/>
          <a:p>
            <a:r>
              <a:rPr lang="en-GB" sz="2400" b="1" dirty="0">
                <a:latin typeface="Century Gothic" panose="020B0502020202020204" pitchFamily="34" charset="0"/>
              </a:rPr>
              <a:t>How do we calculate concentration? </a:t>
            </a:r>
            <a:endParaRPr lang="en-GB" sz="2400" dirty="0">
              <a:latin typeface="Century Gothic" panose="020B0502020202020204" pitchFamily="34" charset="0"/>
            </a:endParaRPr>
          </a:p>
          <a:p>
            <a:endParaRPr lang="en-GB" sz="2400" b="1" dirty="0">
              <a:latin typeface="Century Gothic" panose="020B0502020202020204" pitchFamily="34" charset="0"/>
            </a:endParaRPr>
          </a:p>
          <a:p>
            <a:r>
              <a:rPr lang="en-GB" sz="2400" b="1" dirty="0">
                <a:latin typeface="Century Gothic" panose="020B0502020202020204" pitchFamily="34" charset="0"/>
              </a:rPr>
              <a:t>Sea water contains about 8.75 g of salt in every 0.25 dm</a:t>
            </a:r>
            <a:r>
              <a:rPr lang="en-GB" sz="2400" b="1" baseline="30000" dirty="0">
                <a:latin typeface="Century Gothic" panose="020B0502020202020204" pitchFamily="34" charset="0"/>
              </a:rPr>
              <a:t>3</a:t>
            </a:r>
            <a:r>
              <a:rPr lang="en-GB" sz="2400" b="1" dirty="0">
                <a:latin typeface="Century Gothic" panose="020B0502020202020204" pitchFamily="34" charset="0"/>
              </a:rPr>
              <a:t> of water.</a:t>
            </a:r>
          </a:p>
          <a:p>
            <a:r>
              <a:rPr lang="en-GB" sz="2400" b="1" dirty="0">
                <a:latin typeface="Century Gothic" panose="020B0502020202020204" pitchFamily="34" charset="0"/>
              </a:rPr>
              <a:t>Calculate the salt concentration of the water.</a:t>
            </a:r>
          </a:p>
          <a:p>
            <a:endParaRPr lang="en-GB" sz="2400" b="1" dirty="0">
              <a:latin typeface="Century Gothic" panose="020B0502020202020204" pitchFamily="34" charset="0"/>
            </a:endParaRPr>
          </a:p>
          <a:p>
            <a:r>
              <a:rPr lang="en-GB" sz="2400" dirty="0">
                <a:solidFill>
                  <a:schemeClr val="accent1"/>
                </a:solidFill>
                <a:latin typeface="Century Gothic" panose="020B0502020202020204" pitchFamily="34" charset="0"/>
              </a:rPr>
              <a:t>concentration 	= mass </a:t>
            </a:r>
            <a:r>
              <a:rPr lang="en-US" sz="2400" dirty="0">
                <a:solidFill>
                  <a:schemeClr val="accent1"/>
                </a:solidFill>
                <a:latin typeface="Century Gothic" panose="020B0502020202020204" pitchFamily="34" charset="0"/>
              </a:rPr>
              <a:t>÷</a:t>
            </a:r>
            <a:r>
              <a:rPr lang="en-GB" sz="2400" dirty="0">
                <a:solidFill>
                  <a:schemeClr val="accent1"/>
                </a:solidFill>
                <a:latin typeface="Century Gothic" panose="020B0502020202020204" pitchFamily="34" charset="0"/>
              </a:rPr>
              <a:t> volume</a:t>
            </a:r>
          </a:p>
          <a:p>
            <a:r>
              <a:rPr lang="en-GB" sz="2400" dirty="0">
                <a:solidFill>
                  <a:schemeClr val="accent1"/>
                </a:solidFill>
                <a:latin typeface="Century Gothic" panose="020B0502020202020204" pitchFamily="34" charset="0"/>
              </a:rPr>
              <a:t>	       	 	= 8.75 g </a:t>
            </a:r>
            <a:r>
              <a:rPr lang="en-US" sz="2400" dirty="0">
                <a:solidFill>
                  <a:schemeClr val="accent1"/>
                </a:solidFill>
                <a:latin typeface="Century Gothic" panose="020B0502020202020204" pitchFamily="34" charset="0"/>
              </a:rPr>
              <a:t>÷</a:t>
            </a:r>
            <a:r>
              <a:rPr lang="en-GB" sz="2400" dirty="0">
                <a:solidFill>
                  <a:schemeClr val="accent1"/>
                </a:solidFill>
                <a:latin typeface="Century Gothic" panose="020B0502020202020204" pitchFamily="34" charset="0"/>
              </a:rPr>
              <a:t> 0.25 dm</a:t>
            </a:r>
            <a:r>
              <a:rPr lang="en-GB" sz="2400" baseline="30000" dirty="0">
                <a:solidFill>
                  <a:schemeClr val="accent1"/>
                </a:solidFill>
                <a:latin typeface="Century Gothic" panose="020B0502020202020204" pitchFamily="34" charset="0"/>
              </a:rPr>
              <a:t>3</a:t>
            </a:r>
          </a:p>
          <a:p>
            <a:r>
              <a:rPr lang="en-GB" sz="2400" dirty="0">
                <a:solidFill>
                  <a:schemeClr val="accent1"/>
                </a:solidFill>
                <a:latin typeface="Century Gothic" panose="020B0502020202020204" pitchFamily="34" charset="0"/>
              </a:rPr>
              <a:t>	        		= </a:t>
            </a:r>
            <a:r>
              <a:rPr lang="en-GB" sz="2400" b="1" u="sng" dirty="0">
                <a:solidFill>
                  <a:schemeClr val="accent1"/>
                </a:solidFill>
                <a:latin typeface="Century Gothic" panose="020B0502020202020204" pitchFamily="34" charset="0"/>
              </a:rPr>
              <a:t>35 g/dm</a:t>
            </a:r>
            <a:r>
              <a:rPr lang="en-GB" sz="2400" b="1" u="sng" baseline="30000" dirty="0">
                <a:solidFill>
                  <a:schemeClr val="accent1"/>
                </a:solidFill>
                <a:latin typeface="Century Gothic" panose="020B0502020202020204" pitchFamily="34" charset="0"/>
              </a:rPr>
              <a:t>3</a:t>
            </a:r>
          </a:p>
          <a:p>
            <a:endParaRPr lang="en-GB" sz="2400" b="1" u="sng" baseline="30000" dirty="0">
              <a:solidFill>
                <a:schemeClr val="accent1"/>
              </a:solidFill>
              <a:latin typeface="Century Gothic" panose="020B0502020202020204" pitchFamily="34" charset="0"/>
            </a:endParaRPr>
          </a:p>
        </p:txBody>
      </p:sp>
      <p:sp>
        <p:nvSpPr>
          <p:cNvPr id="17" name="TextBox 16">
            <a:extLst>
              <a:ext uri="{FF2B5EF4-FFF2-40B4-BE49-F238E27FC236}">
                <a16:creationId xmlns:a16="http://schemas.microsoft.com/office/drawing/2014/main" id="{6AAD94A4-96F1-498E-B055-32A1546286C4}"/>
              </a:ext>
            </a:extLst>
          </p:cNvPr>
          <p:cNvSpPr txBox="1"/>
          <p:nvPr/>
        </p:nvSpPr>
        <p:spPr>
          <a:xfrm>
            <a:off x="7259379" y="239276"/>
            <a:ext cx="3161604" cy="830997"/>
          </a:xfrm>
          <a:prstGeom prst="rect">
            <a:avLst/>
          </a:prstGeom>
          <a:noFill/>
        </p:spPr>
        <p:txBody>
          <a:bodyPr wrap="square" rtlCol="0">
            <a:spAutoFit/>
          </a:bodyPr>
          <a:lstStyle/>
          <a:p>
            <a:r>
              <a:rPr lang="en-GB" sz="2400">
                <a:solidFill>
                  <a:schemeClr val="accent1"/>
                </a:solidFill>
                <a:latin typeface="Century Gothic" panose="020B0502020202020204" pitchFamily="34" charset="0"/>
              </a:rPr>
              <a:t>The volume needs to be in dm</a:t>
            </a:r>
            <a:r>
              <a:rPr lang="en-GB" sz="2400" baseline="30000">
                <a:solidFill>
                  <a:schemeClr val="accent1"/>
                </a:solidFill>
                <a:latin typeface="Century Gothic" panose="020B0502020202020204" pitchFamily="34" charset="0"/>
              </a:rPr>
              <a:t>3</a:t>
            </a:r>
            <a:r>
              <a:rPr lang="en-GB" sz="2400">
                <a:solidFill>
                  <a:schemeClr val="accent1"/>
                </a:solidFill>
                <a:latin typeface="Century Gothic" panose="020B0502020202020204" pitchFamily="34" charset="0"/>
              </a:rPr>
              <a:t>. </a:t>
            </a:r>
          </a:p>
        </p:txBody>
      </p:sp>
      <p:sp>
        <p:nvSpPr>
          <p:cNvPr id="3" name="TextBox 2">
            <a:extLst>
              <a:ext uri="{FF2B5EF4-FFF2-40B4-BE49-F238E27FC236}">
                <a16:creationId xmlns:a16="http://schemas.microsoft.com/office/drawing/2014/main" id="{B0DAD7DF-2ED3-2C47-8DE1-FE04A01A0FAE}"/>
              </a:ext>
            </a:extLst>
          </p:cNvPr>
          <p:cNvSpPr txBox="1"/>
          <p:nvPr/>
        </p:nvSpPr>
        <p:spPr>
          <a:xfrm>
            <a:off x="7719808" y="1316494"/>
            <a:ext cx="453970" cy="523220"/>
          </a:xfrm>
          <a:prstGeom prst="rect">
            <a:avLst/>
          </a:prstGeom>
          <a:noFill/>
        </p:spPr>
        <p:txBody>
          <a:bodyPr wrap="none" rtlCol="0">
            <a:spAutoFit/>
          </a:bodyPr>
          <a:lstStyle/>
          <a:p>
            <a:r>
              <a:rPr lang="en-US" sz="2800" b="1">
                <a:solidFill>
                  <a:schemeClr val="accent1"/>
                </a:solidFill>
              </a:rPr>
              <a:t>✓</a:t>
            </a:r>
          </a:p>
        </p:txBody>
      </p:sp>
    </p:spTree>
    <p:extLst>
      <p:ext uri="{BB962C8B-B14F-4D97-AF65-F5344CB8AC3E}">
        <p14:creationId xmlns:p14="http://schemas.microsoft.com/office/powerpoint/2010/main" val="23081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xEl>
                                              <p:pRg st="5" end="5"/>
                                            </p:txEl>
                                          </p:spTgt>
                                        </p:tgtEl>
                                        <p:attrNameLst>
                                          <p:attrName>style.visibility</p:attrName>
                                        </p:attrNameLst>
                                      </p:cBhvr>
                                      <p:to>
                                        <p:strVal val="visible"/>
                                      </p:to>
                                    </p:set>
                                    <p:animEffect transition="in" filter="fade">
                                      <p:cBhvr>
                                        <p:cTn id="25" dur="500"/>
                                        <p:tgtEl>
                                          <p:spTgt spid="7">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
                                            <p:txEl>
                                              <p:pRg st="6" end="6"/>
                                            </p:txEl>
                                          </p:spTgt>
                                        </p:tgtEl>
                                        <p:attrNameLst>
                                          <p:attrName>style.visibility</p:attrName>
                                        </p:attrNameLst>
                                      </p:cBhvr>
                                      <p:to>
                                        <p:strVal val="visible"/>
                                      </p:to>
                                    </p:set>
                                    <p:animEffect transition="in" filter="fade">
                                      <p:cBhvr>
                                        <p:cTn id="30" dur="500"/>
                                        <p:tgtEl>
                                          <p:spTgt spid="7">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
                                            <p:txEl>
                                              <p:pRg st="7" end="7"/>
                                            </p:txEl>
                                          </p:spTgt>
                                        </p:tgtEl>
                                        <p:attrNameLst>
                                          <p:attrName>style.visibility</p:attrName>
                                        </p:attrNameLst>
                                      </p:cBhvr>
                                      <p:to>
                                        <p:strVal val="visible"/>
                                      </p:to>
                                    </p:set>
                                    <p:animEffect transition="in" filter="fade">
                                      <p:cBhvr>
                                        <p:cTn id="35"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C71190-05DB-5F40-A31A-862C42DB1BDF}"/>
              </a:ext>
            </a:extLst>
          </p:cNvPr>
          <p:cNvSpPr>
            <a:spLocks noGrp="1"/>
          </p:cNvSpPr>
          <p:nvPr>
            <p:ph type="title"/>
          </p:nvPr>
        </p:nvSpPr>
        <p:spPr>
          <a:xfrm>
            <a:off x="520122" y="549002"/>
            <a:ext cx="10620000" cy="720000"/>
          </a:xfrm>
        </p:spPr>
        <p:txBody>
          <a:bodyPr>
            <a:normAutofit fontScale="90000"/>
          </a:bodyPr>
          <a:lstStyle/>
          <a:p>
            <a:r>
              <a:rPr lang="en-GB" altLang="en-US" sz="2800">
                <a:latin typeface="Century Gothic" panose="020B0502020202020204" pitchFamily="34" charset="0"/>
              </a:rPr>
              <a:t>160 g of sodium hydroxide is used to make 300 cm</a:t>
            </a:r>
            <a:r>
              <a:rPr lang="en-GB" altLang="en-US" sz="2800" baseline="30000">
                <a:latin typeface="Century Gothic" panose="020B0502020202020204" pitchFamily="34" charset="0"/>
              </a:rPr>
              <a:t>3 </a:t>
            </a:r>
            <a:r>
              <a:rPr lang="en-GB" altLang="en-US" sz="2800">
                <a:latin typeface="Century Gothic" panose="020B0502020202020204" pitchFamily="34" charset="0"/>
              </a:rPr>
              <a:t>of solution.  </a:t>
            </a:r>
            <a:br>
              <a:rPr lang="en-GB" altLang="en-US" sz="2800">
                <a:latin typeface="Century Gothic" panose="020B0502020202020204" pitchFamily="34" charset="0"/>
              </a:rPr>
            </a:br>
            <a:br>
              <a:rPr lang="en-GB" altLang="en-US" sz="2800">
                <a:latin typeface="Century Gothic" panose="020B0502020202020204" pitchFamily="34" charset="0"/>
              </a:rPr>
            </a:br>
            <a:r>
              <a:rPr lang="en-GB" altLang="en-US" sz="2800">
                <a:latin typeface="Century Gothic" panose="020B0502020202020204" pitchFamily="34" charset="0"/>
              </a:rPr>
              <a:t>What is the concentration?</a:t>
            </a:r>
            <a:endParaRPr lang="en-GB"/>
          </a:p>
        </p:txBody>
      </p:sp>
      <p:sp>
        <p:nvSpPr>
          <p:cNvPr id="7" name="Rectangle 6">
            <a:extLst>
              <a:ext uri="{FF2B5EF4-FFF2-40B4-BE49-F238E27FC236}">
                <a16:creationId xmlns:a16="http://schemas.microsoft.com/office/drawing/2014/main" id="{A85CDF44-6912-9B4D-937F-5CA122E249D7}"/>
              </a:ext>
            </a:extLst>
          </p:cNvPr>
          <p:cNvSpPr/>
          <p:nvPr/>
        </p:nvSpPr>
        <p:spPr>
          <a:xfrm>
            <a:off x="7236581" y="1269002"/>
            <a:ext cx="3989499" cy="3822115"/>
          </a:xfrm>
          <a:prstGeom prst="rect">
            <a:avLst/>
          </a:prstGeom>
          <a:solidFill>
            <a:srgbClr val="A6CFD6"/>
          </a:solidFill>
        </p:spPr>
        <p:style>
          <a:lnRef idx="2">
            <a:schemeClr val="accent6">
              <a:shade val="50000"/>
            </a:schemeClr>
          </a:lnRef>
          <a:fillRef idx="1">
            <a:schemeClr val="accent6"/>
          </a:fillRef>
          <a:effectRef idx="0">
            <a:schemeClr val="accent6"/>
          </a:effectRef>
          <a:fontRef idx="minor">
            <a:schemeClr val="lt1"/>
          </a:fontRef>
        </p:style>
        <p:txBody>
          <a:bodyPr rtlCol="0" anchor="t"/>
          <a:lstStyle/>
          <a:p>
            <a:r>
              <a:rPr lang="en-GB" sz="2000" b="1">
                <a:solidFill>
                  <a:schemeClr val="tx1"/>
                </a:solidFill>
                <a:latin typeface="Century Gothic" panose="020B0502020202020204" pitchFamily="34" charset="0"/>
              </a:rPr>
              <a:t>Steps:</a:t>
            </a:r>
            <a:endParaRPr lang="en-GB" sz="2000">
              <a:solidFill>
                <a:schemeClr val="tx1"/>
              </a:solidFill>
              <a:latin typeface="Century Gothic" panose="020B0502020202020204" pitchFamily="34" charset="0"/>
            </a:endParaRPr>
          </a:p>
          <a:p>
            <a:pPr marL="457200" indent="-457200">
              <a:buAutoNum type="arabicPeriod"/>
            </a:pPr>
            <a:r>
              <a:rPr lang="en-GB" sz="2000">
                <a:solidFill>
                  <a:schemeClr val="tx1"/>
                </a:solidFill>
                <a:latin typeface="Century Gothic" panose="020B0502020202020204" pitchFamily="34" charset="0"/>
              </a:rPr>
              <a:t>What is the question asking?</a:t>
            </a:r>
          </a:p>
          <a:p>
            <a:pPr marL="457200" indent="-457200">
              <a:buAutoNum type="arabicPeriod"/>
            </a:pPr>
            <a:r>
              <a:rPr lang="en-GB" sz="2000">
                <a:solidFill>
                  <a:schemeClr val="tx1"/>
                </a:solidFill>
                <a:latin typeface="Century Gothic" panose="020B0502020202020204" pitchFamily="34" charset="0"/>
              </a:rPr>
              <a:t>What information does the question give you?</a:t>
            </a:r>
          </a:p>
          <a:p>
            <a:pPr marL="457200" indent="-457200">
              <a:buAutoNum type="arabicPeriod"/>
            </a:pPr>
            <a:r>
              <a:rPr lang="en-GB" sz="2000">
                <a:solidFill>
                  <a:schemeClr val="tx1"/>
                </a:solidFill>
                <a:latin typeface="Century Gothic" panose="020B0502020202020204" pitchFamily="34" charset="0"/>
              </a:rPr>
              <a:t>Write down the correct equation.</a:t>
            </a:r>
          </a:p>
          <a:p>
            <a:pPr marL="457200" indent="-457200">
              <a:buAutoNum type="arabicPeriod"/>
            </a:pPr>
            <a:r>
              <a:rPr lang="en-GB" sz="2000">
                <a:solidFill>
                  <a:schemeClr val="tx1"/>
                </a:solidFill>
                <a:latin typeface="Century Gothic" panose="020B0502020202020204" pitchFamily="34" charset="0"/>
              </a:rPr>
              <a:t>Substitute the numbers.</a:t>
            </a:r>
          </a:p>
          <a:p>
            <a:pPr marL="457200" indent="-457200">
              <a:buAutoNum type="arabicPeriod"/>
            </a:pPr>
            <a:r>
              <a:rPr lang="en-GB" sz="2000">
                <a:solidFill>
                  <a:schemeClr val="tx1"/>
                </a:solidFill>
                <a:latin typeface="Century Gothic" panose="020B0502020202020204" pitchFamily="34" charset="0"/>
              </a:rPr>
              <a:t>Rearrange the equation if necessary.</a:t>
            </a:r>
          </a:p>
          <a:p>
            <a:pPr marL="457200" indent="-457200">
              <a:buAutoNum type="arabicPeriod"/>
            </a:pPr>
            <a:r>
              <a:rPr lang="en-GB" sz="2000">
                <a:solidFill>
                  <a:schemeClr val="tx1"/>
                </a:solidFill>
                <a:latin typeface="Century Gothic" panose="020B0502020202020204" pitchFamily="34" charset="0"/>
              </a:rPr>
              <a:t>Complete the calculation.</a:t>
            </a:r>
          </a:p>
          <a:p>
            <a:pPr marL="457200" indent="-457200">
              <a:buAutoNum type="arabicPeriod"/>
            </a:pPr>
            <a:r>
              <a:rPr lang="en-GB" sz="2000">
                <a:solidFill>
                  <a:schemeClr val="tx1"/>
                </a:solidFill>
                <a:latin typeface="Century Gothic" panose="020B0502020202020204" pitchFamily="34" charset="0"/>
              </a:rPr>
              <a:t>Add units.</a:t>
            </a:r>
          </a:p>
        </p:txBody>
      </p:sp>
      <p:sp>
        <p:nvSpPr>
          <p:cNvPr id="4" name="TextBox 3">
            <a:extLst>
              <a:ext uri="{FF2B5EF4-FFF2-40B4-BE49-F238E27FC236}">
                <a16:creationId xmlns:a16="http://schemas.microsoft.com/office/drawing/2014/main" id="{3C31381B-FD7E-B840-B473-369B1245AE38}"/>
              </a:ext>
            </a:extLst>
          </p:cNvPr>
          <p:cNvSpPr txBox="1"/>
          <p:nvPr/>
        </p:nvSpPr>
        <p:spPr>
          <a:xfrm>
            <a:off x="437079" y="2583482"/>
            <a:ext cx="5489003" cy="1938992"/>
          </a:xfrm>
          <a:prstGeom prst="rect">
            <a:avLst/>
          </a:prstGeom>
          <a:noFill/>
        </p:spPr>
        <p:txBody>
          <a:bodyPr wrap="none" rtlCol="0">
            <a:spAutoFit/>
          </a:bodyPr>
          <a:lstStyle/>
          <a:p>
            <a:endParaRPr lang="en-GB" sz="2400">
              <a:solidFill>
                <a:schemeClr val="accent1"/>
              </a:solidFill>
              <a:latin typeface="Century Gothic" panose="020B0502020202020204" pitchFamily="34" charset="0"/>
            </a:endParaRPr>
          </a:p>
          <a:p>
            <a:r>
              <a:rPr lang="en-GB" sz="2400">
                <a:solidFill>
                  <a:schemeClr val="accent1"/>
                </a:solidFill>
                <a:latin typeface="Century Gothic" panose="020B0502020202020204" pitchFamily="34" charset="0"/>
              </a:rPr>
              <a:t> concentration 	= mass </a:t>
            </a:r>
            <a:r>
              <a:rPr lang="en-US" sz="2400">
                <a:solidFill>
                  <a:schemeClr val="accent1"/>
                </a:solidFill>
                <a:latin typeface="Century Gothic" panose="020B0502020202020204" pitchFamily="34" charset="0"/>
              </a:rPr>
              <a:t>÷</a:t>
            </a:r>
            <a:r>
              <a:rPr lang="en-GB" sz="2400">
                <a:solidFill>
                  <a:schemeClr val="accent1"/>
                </a:solidFill>
                <a:latin typeface="Century Gothic" panose="020B0502020202020204" pitchFamily="34" charset="0"/>
              </a:rPr>
              <a:t> volume</a:t>
            </a:r>
          </a:p>
          <a:p>
            <a:r>
              <a:rPr lang="en-GB" sz="2400">
                <a:solidFill>
                  <a:schemeClr val="accent1"/>
                </a:solidFill>
                <a:latin typeface="Century Gothic" panose="020B0502020202020204" pitchFamily="34" charset="0"/>
              </a:rPr>
              <a:t>	       	 	= 160 g </a:t>
            </a:r>
            <a:r>
              <a:rPr lang="en-US" sz="2400">
                <a:solidFill>
                  <a:schemeClr val="accent1"/>
                </a:solidFill>
                <a:latin typeface="Century Gothic" panose="020B0502020202020204" pitchFamily="34" charset="0"/>
              </a:rPr>
              <a:t>÷</a:t>
            </a:r>
            <a:r>
              <a:rPr lang="en-GB" sz="2400">
                <a:solidFill>
                  <a:schemeClr val="accent1"/>
                </a:solidFill>
                <a:latin typeface="Century Gothic" panose="020B0502020202020204" pitchFamily="34" charset="0"/>
              </a:rPr>
              <a:t> 0.3 dm</a:t>
            </a:r>
            <a:r>
              <a:rPr lang="en-GB" sz="2400" baseline="30000">
                <a:solidFill>
                  <a:schemeClr val="accent1"/>
                </a:solidFill>
                <a:latin typeface="Century Gothic" panose="020B0502020202020204" pitchFamily="34" charset="0"/>
              </a:rPr>
              <a:t>3</a:t>
            </a:r>
          </a:p>
          <a:p>
            <a:r>
              <a:rPr lang="en-GB" sz="2400">
                <a:solidFill>
                  <a:schemeClr val="accent1"/>
                </a:solidFill>
                <a:latin typeface="Century Gothic" panose="020B0502020202020204" pitchFamily="34" charset="0"/>
              </a:rPr>
              <a:t>	        		= </a:t>
            </a:r>
            <a:r>
              <a:rPr lang="en-GB" sz="2400" b="1" u="sng">
                <a:solidFill>
                  <a:schemeClr val="accent1"/>
                </a:solidFill>
                <a:latin typeface="Century Gothic" panose="020B0502020202020204" pitchFamily="34" charset="0"/>
              </a:rPr>
              <a:t>533 g/dm</a:t>
            </a:r>
            <a:r>
              <a:rPr lang="en-GB" sz="2400" b="1" u="sng" baseline="30000">
                <a:solidFill>
                  <a:schemeClr val="accent1"/>
                </a:solidFill>
                <a:latin typeface="Century Gothic" panose="020B0502020202020204" pitchFamily="34" charset="0"/>
              </a:rPr>
              <a:t>3</a:t>
            </a:r>
          </a:p>
          <a:p>
            <a:endParaRPr lang="en-GB" sz="2400"/>
          </a:p>
        </p:txBody>
      </p:sp>
      <p:cxnSp>
        <p:nvCxnSpPr>
          <p:cNvPr id="8" name="Straight Connector 7">
            <a:extLst>
              <a:ext uri="{FF2B5EF4-FFF2-40B4-BE49-F238E27FC236}">
                <a16:creationId xmlns:a16="http://schemas.microsoft.com/office/drawing/2014/main" id="{F1748F2D-5E16-EF45-A326-1BD246F99DE2}"/>
              </a:ext>
            </a:extLst>
          </p:cNvPr>
          <p:cNvCxnSpPr/>
          <p:nvPr/>
        </p:nvCxnSpPr>
        <p:spPr>
          <a:xfrm>
            <a:off x="520122" y="1269002"/>
            <a:ext cx="3961937"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2C1F1D3-6AB8-8245-82FC-B48156D3D31E}"/>
              </a:ext>
            </a:extLst>
          </p:cNvPr>
          <p:cNvCxnSpPr>
            <a:cxnSpLocks/>
          </p:cNvCxnSpPr>
          <p:nvPr/>
        </p:nvCxnSpPr>
        <p:spPr>
          <a:xfrm>
            <a:off x="520122" y="656903"/>
            <a:ext cx="873963"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B5457C-17E8-BA47-85E2-4241454F92E7}"/>
              </a:ext>
            </a:extLst>
          </p:cNvPr>
          <p:cNvCxnSpPr>
            <a:cxnSpLocks/>
          </p:cNvCxnSpPr>
          <p:nvPr/>
        </p:nvCxnSpPr>
        <p:spPr>
          <a:xfrm>
            <a:off x="7118293" y="593807"/>
            <a:ext cx="120124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544E563-7302-E045-8244-3FA71B5565AA}"/>
              </a:ext>
            </a:extLst>
          </p:cNvPr>
          <p:cNvSpPr/>
          <p:nvPr/>
        </p:nvSpPr>
        <p:spPr>
          <a:xfrm>
            <a:off x="459110" y="1482971"/>
            <a:ext cx="3996607" cy="461665"/>
          </a:xfrm>
          <a:prstGeom prst="rect">
            <a:avLst/>
          </a:prstGeom>
        </p:spPr>
        <p:txBody>
          <a:bodyPr wrap="none">
            <a:spAutoFit/>
          </a:bodyPr>
          <a:lstStyle/>
          <a:p>
            <a:r>
              <a:rPr lang="en-GB" sz="2400">
                <a:solidFill>
                  <a:schemeClr val="accent1"/>
                </a:solidFill>
                <a:latin typeface="Century Gothic" panose="020B0502020202020204" pitchFamily="34" charset="0"/>
              </a:rPr>
              <a:t>160 g is the mass of solute</a:t>
            </a:r>
          </a:p>
        </p:txBody>
      </p:sp>
      <p:sp>
        <p:nvSpPr>
          <p:cNvPr id="15" name="Rectangle 14">
            <a:extLst>
              <a:ext uri="{FF2B5EF4-FFF2-40B4-BE49-F238E27FC236}">
                <a16:creationId xmlns:a16="http://schemas.microsoft.com/office/drawing/2014/main" id="{88916EA3-B7BA-E947-B7B0-28D6350EEFE0}"/>
              </a:ext>
            </a:extLst>
          </p:cNvPr>
          <p:cNvSpPr/>
          <p:nvPr/>
        </p:nvSpPr>
        <p:spPr>
          <a:xfrm>
            <a:off x="507611" y="1907849"/>
            <a:ext cx="5588389" cy="830997"/>
          </a:xfrm>
          <a:prstGeom prst="rect">
            <a:avLst/>
          </a:prstGeom>
        </p:spPr>
        <p:txBody>
          <a:bodyPr wrap="none">
            <a:spAutoFit/>
          </a:bodyPr>
          <a:lstStyle/>
          <a:p>
            <a:r>
              <a:rPr lang="en-GB" sz="2400">
                <a:solidFill>
                  <a:schemeClr val="accent1"/>
                </a:solidFill>
                <a:latin typeface="Century Gothic" panose="020B0502020202020204" pitchFamily="34" charset="0"/>
              </a:rPr>
              <a:t>300 cm</a:t>
            </a:r>
            <a:r>
              <a:rPr lang="en-GB" sz="2400" baseline="30000">
                <a:solidFill>
                  <a:schemeClr val="accent1"/>
                </a:solidFill>
                <a:latin typeface="Century Gothic" panose="020B0502020202020204" pitchFamily="34" charset="0"/>
              </a:rPr>
              <a:t>3</a:t>
            </a:r>
            <a:r>
              <a:rPr lang="en-GB" sz="2400">
                <a:solidFill>
                  <a:schemeClr val="accent1"/>
                </a:solidFill>
                <a:latin typeface="Century Gothic" panose="020B0502020202020204" pitchFamily="34" charset="0"/>
              </a:rPr>
              <a:t> is the volume of the solution</a:t>
            </a:r>
          </a:p>
          <a:p>
            <a:r>
              <a:rPr lang="en-GB" sz="2400">
                <a:solidFill>
                  <a:schemeClr val="accent1"/>
                </a:solidFill>
                <a:latin typeface="Century Gothic" panose="020B0502020202020204" pitchFamily="34" charset="0"/>
              </a:rPr>
              <a:t>=0.3 dm</a:t>
            </a:r>
            <a:r>
              <a:rPr lang="en-GB" sz="2400" baseline="30000">
                <a:solidFill>
                  <a:schemeClr val="accent1"/>
                </a:solidFill>
                <a:latin typeface="Century Gothic" panose="020B0502020202020204" pitchFamily="34" charset="0"/>
              </a:rPr>
              <a:t>3</a:t>
            </a:r>
            <a:endParaRPr lang="en-GB" sz="2400">
              <a:solidFill>
                <a:schemeClr val="accent1"/>
              </a:solidFill>
              <a:latin typeface="Century Gothic" panose="020B0502020202020204" pitchFamily="34" charset="0"/>
            </a:endParaRPr>
          </a:p>
        </p:txBody>
      </p:sp>
      <p:sp>
        <p:nvSpPr>
          <p:cNvPr id="16" name="TextBox 15">
            <a:extLst>
              <a:ext uri="{FF2B5EF4-FFF2-40B4-BE49-F238E27FC236}">
                <a16:creationId xmlns:a16="http://schemas.microsoft.com/office/drawing/2014/main" id="{DB571F71-EC01-6C40-96F3-35DD84C31E0E}"/>
              </a:ext>
            </a:extLst>
          </p:cNvPr>
          <p:cNvSpPr txBox="1"/>
          <p:nvPr/>
        </p:nvSpPr>
        <p:spPr>
          <a:xfrm>
            <a:off x="219561" y="5375029"/>
            <a:ext cx="1891865" cy="461665"/>
          </a:xfrm>
          <a:prstGeom prst="rect">
            <a:avLst/>
          </a:prstGeom>
          <a:noFill/>
        </p:spPr>
        <p:txBody>
          <a:bodyPr wrap="none" rtlCol="0">
            <a:spAutoFit/>
          </a:bodyPr>
          <a:lstStyle/>
          <a:p>
            <a:r>
              <a:rPr lang="en-GB" sz="2400">
                <a:latin typeface="Century Gothic" panose="020B0502020202020204" pitchFamily="34" charset="0"/>
              </a:rPr>
              <a:t>Try this one:</a:t>
            </a:r>
          </a:p>
        </p:txBody>
      </p:sp>
    </p:spTree>
    <p:extLst>
      <p:ext uri="{BB962C8B-B14F-4D97-AF65-F5344CB8AC3E}">
        <p14:creationId xmlns:p14="http://schemas.microsoft.com/office/powerpoint/2010/main" val="222133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animEffect transition="in" filter="fade">
                                      <p:cBhvr>
                                        <p:cTn id="33" dur="500"/>
                                        <p:tgtEl>
                                          <p:spTgt spid="4">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xEl>
                                              <p:pRg st="2" end="2"/>
                                            </p:txEl>
                                          </p:spTgt>
                                        </p:tgtEl>
                                        <p:attrNameLst>
                                          <p:attrName>style.visibility</p:attrName>
                                        </p:attrNameLst>
                                      </p:cBhvr>
                                      <p:to>
                                        <p:strVal val="visible"/>
                                      </p:to>
                                    </p:set>
                                    <p:animEffect transition="in" filter="fade">
                                      <p:cBhvr>
                                        <p:cTn id="38" dur="500"/>
                                        <p:tgtEl>
                                          <p:spTgt spid="4">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animEffect transition="in" filter="fade">
                                      <p:cBhvr>
                                        <p:cTn id="43"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CAA0-4D1D-364E-BC2E-E988E2D3DEAC}"/>
              </a:ext>
            </a:extLst>
          </p:cNvPr>
          <p:cNvSpPr>
            <a:spLocks noGrp="1"/>
          </p:cNvSpPr>
          <p:nvPr>
            <p:ph type="title"/>
          </p:nvPr>
        </p:nvSpPr>
        <p:spPr/>
        <p:txBody>
          <a:bodyPr/>
          <a:lstStyle/>
          <a:p>
            <a:r>
              <a:rPr lang="en-US">
                <a:latin typeface="Century Gothic" panose="020B0502020202020204" pitchFamily="34" charset="0"/>
              </a:rPr>
              <a:t>Rearranging equations</a:t>
            </a:r>
          </a:p>
        </p:txBody>
      </p:sp>
      <p:sp>
        <p:nvSpPr>
          <p:cNvPr id="3" name="TextBox 2">
            <a:extLst>
              <a:ext uri="{FF2B5EF4-FFF2-40B4-BE49-F238E27FC236}">
                <a16:creationId xmlns:a16="http://schemas.microsoft.com/office/drawing/2014/main" id="{27284B0E-9F12-D64D-ABDD-15D18C24480D}"/>
              </a:ext>
            </a:extLst>
          </p:cNvPr>
          <p:cNvSpPr txBox="1"/>
          <p:nvPr/>
        </p:nvSpPr>
        <p:spPr>
          <a:xfrm>
            <a:off x="540000" y="1264920"/>
            <a:ext cx="4915128" cy="461665"/>
          </a:xfrm>
          <a:prstGeom prst="rect">
            <a:avLst/>
          </a:prstGeom>
          <a:noFill/>
        </p:spPr>
        <p:txBody>
          <a:bodyPr wrap="none" rtlCol="0">
            <a:spAutoFit/>
          </a:bodyPr>
          <a:lstStyle/>
          <a:p>
            <a:r>
              <a:rPr lang="en-US" sz="2400">
                <a:latin typeface="Century Gothic" panose="020B0502020202020204" pitchFamily="34" charset="0"/>
              </a:rPr>
              <a:t>Concentration = mass ÷ volume</a:t>
            </a:r>
            <a:endParaRPr lang="en-US">
              <a:latin typeface="Century Gothic" panose="020B0502020202020204" pitchFamily="34" charset="0"/>
            </a:endParaRPr>
          </a:p>
        </p:txBody>
      </p:sp>
      <p:sp>
        <p:nvSpPr>
          <p:cNvPr id="4" name="Oval 3">
            <a:extLst>
              <a:ext uri="{FF2B5EF4-FFF2-40B4-BE49-F238E27FC236}">
                <a16:creationId xmlns:a16="http://schemas.microsoft.com/office/drawing/2014/main" id="{DAAE432C-C5F8-4241-85F1-CED8E4B0B16E}"/>
              </a:ext>
            </a:extLst>
          </p:cNvPr>
          <p:cNvSpPr/>
          <p:nvPr/>
        </p:nvSpPr>
        <p:spPr>
          <a:xfrm>
            <a:off x="3855720" y="1091892"/>
            <a:ext cx="1599408" cy="80772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 name="TextBox 4">
            <a:extLst>
              <a:ext uri="{FF2B5EF4-FFF2-40B4-BE49-F238E27FC236}">
                <a16:creationId xmlns:a16="http://schemas.microsoft.com/office/drawing/2014/main" id="{729DB967-D7B5-0041-A21A-91B699F8E93E}"/>
              </a:ext>
            </a:extLst>
          </p:cNvPr>
          <p:cNvSpPr txBox="1"/>
          <p:nvPr/>
        </p:nvSpPr>
        <p:spPr>
          <a:xfrm>
            <a:off x="5850000" y="446052"/>
            <a:ext cx="5503800" cy="2308324"/>
          </a:xfrm>
          <a:prstGeom prst="rect">
            <a:avLst/>
          </a:prstGeom>
          <a:noFill/>
        </p:spPr>
        <p:txBody>
          <a:bodyPr wrap="square" rtlCol="0">
            <a:spAutoFit/>
          </a:bodyPr>
          <a:lstStyle/>
          <a:p>
            <a:r>
              <a:rPr lang="en-US" sz="2400">
                <a:solidFill>
                  <a:schemeClr val="accent1"/>
                </a:solidFill>
                <a:latin typeface="Century Gothic" panose="020B0502020202020204" pitchFamily="34" charset="0"/>
              </a:rPr>
              <a:t>If I want to get mass by itself, I need to move volume from  the right-hand side of the equation to the left.</a:t>
            </a:r>
          </a:p>
          <a:p>
            <a:r>
              <a:rPr lang="en-US" sz="2400">
                <a:solidFill>
                  <a:schemeClr val="accent1"/>
                </a:solidFill>
                <a:latin typeface="Century Gothic" panose="020B0502020202020204" pitchFamily="34" charset="0"/>
              </a:rPr>
              <a:t>Because it’s ‘÷ volume’ on the right, it will be ‘x volume’ on the left.</a:t>
            </a:r>
          </a:p>
        </p:txBody>
      </p:sp>
      <p:sp>
        <p:nvSpPr>
          <p:cNvPr id="7" name="Curved Down Arrow 6">
            <a:extLst>
              <a:ext uri="{FF2B5EF4-FFF2-40B4-BE49-F238E27FC236}">
                <a16:creationId xmlns:a16="http://schemas.microsoft.com/office/drawing/2014/main" id="{C73497A1-F306-C347-9141-71DAC5564D42}"/>
              </a:ext>
            </a:extLst>
          </p:cNvPr>
          <p:cNvSpPr/>
          <p:nvPr/>
        </p:nvSpPr>
        <p:spPr>
          <a:xfrm rot="10800000">
            <a:off x="2499360" y="1904077"/>
            <a:ext cx="2156064" cy="80772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Century Gothic" panose="020B0502020202020204" pitchFamily="34" charset="0"/>
            </a:endParaRPr>
          </a:p>
        </p:txBody>
      </p:sp>
      <p:sp>
        <p:nvSpPr>
          <p:cNvPr id="8" name="TextBox 7">
            <a:extLst>
              <a:ext uri="{FF2B5EF4-FFF2-40B4-BE49-F238E27FC236}">
                <a16:creationId xmlns:a16="http://schemas.microsoft.com/office/drawing/2014/main" id="{99BBC9D1-C1DE-E04D-B00E-DDE7DACFF631}"/>
              </a:ext>
            </a:extLst>
          </p:cNvPr>
          <p:cNvSpPr txBox="1"/>
          <p:nvPr/>
        </p:nvSpPr>
        <p:spPr>
          <a:xfrm>
            <a:off x="540000" y="3198167"/>
            <a:ext cx="4894289" cy="461665"/>
          </a:xfrm>
          <a:prstGeom prst="rect">
            <a:avLst/>
          </a:prstGeom>
          <a:noFill/>
        </p:spPr>
        <p:txBody>
          <a:bodyPr wrap="none" rtlCol="0">
            <a:spAutoFit/>
          </a:bodyPr>
          <a:lstStyle/>
          <a:p>
            <a:r>
              <a:rPr lang="en-US" sz="2400">
                <a:latin typeface="Century Gothic" panose="020B0502020202020204" pitchFamily="34" charset="0"/>
              </a:rPr>
              <a:t>Concentration x volume = mass</a:t>
            </a:r>
            <a:endParaRPr lang="en-US">
              <a:latin typeface="Century Gothic" panose="020B0502020202020204" pitchFamily="34" charset="0"/>
            </a:endParaRPr>
          </a:p>
        </p:txBody>
      </p:sp>
      <p:sp>
        <p:nvSpPr>
          <p:cNvPr id="9" name="TextBox 8">
            <a:extLst>
              <a:ext uri="{FF2B5EF4-FFF2-40B4-BE49-F238E27FC236}">
                <a16:creationId xmlns:a16="http://schemas.microsoft.com/office/drawing/2014/main" id="{D7F1C7D4-7328-D04A-80FC-8579BF8E2875}"/>
              </a:ext>
            </a:extLst>
          </p:cNvPr>
          <p:cNvSpPr txBox="1"/>
          <p:nvPr/>
        </p:nvSpPr>
        <p:spPr>
          <a:xfrm>
            <a:off x="560839" y="3779520"/>
            <a:ext cx="4836580" cy="461665"/>
          </a:xfrm>
          <a:prstGeom prst="rect">
            <a:avLst/>
          </a:prstGeom>
          <a:noFill/>
        </p:spPr>
        <p:txBody>
          <a:bodyPr wrap="none" rtlCol="0">
            <a:spAutoFit/>
          </a:bodyPr>
          <a:lstStyle/>
          <a:p>
            <a:r>
              <a:rPr lang="en-US" sz="2400" b="1">
                <a:solidFill>
                  <a:schemeClr val="accent1"/>
                </a:solidFill>
                <a:latin typeface="Century Gothic" panose="020B0502020202020204" pitchFamily="34" charset="0"/>
              </a:rPr>
              <a:t>Mass = concentration x volume</a:t>
            </a:r>
            <a:endParaRPr lang="en-US" b="1">
              <a:solidFill>
                <a:schemeClr val="accent1"/>
              </a:solidFill>
              <a:latin typeface="Century Gothic" panose="020B0502020202020204" pitchFamily="34" charset="0"/>
            </a:endParaRPr>
          </a:p>
        </p:txBody>
      </p:sp>
      <p:sp>
        <p:nvSpPr>
          <p:cNvPr id="10" name="TextBox 9">
            <a:extLst>
              <a:ext uri="{FF2B5EF4-FFF2-40B4-BE49-F238E27FC236}">
                <a16:creationId xmlns:a16="http://schemas.microsoft.com/office/drawing/2014/main" id="{CC6A52AC-C234-7944-A39B-EE36BC0DED4B}"/>
              </a:ext>
            </a:extLst>
          </p:cNvPr>
          <p:cNvSpPr txBox="1"/>
          <p:nvPr/>
        </p:nvSpPr>
        <p:spPr>
          <a:xfrm>
            <a:off x="2659062" y="4623584"/>
            <a:ext cx="6381875" cy="1938992"/>
          </a:xfrm>
          <a:prstGeom prst="rect">
            <a:avLst/>
          </a:prstGeom>
          <a:noFill/>
        </p:spPr>
        <p:txBody>
          <a:bodyPr wrap="none" rtlCol="0">
            <a:spAutoFit/>
          </a:bodyPr>
          <a:lstStyle/>
          <a:p>
            <a:r>
              <a:rPr lang="en-US" sz="2400">
                <a:latin typeface="Century Gothic" panose="020B0502020202020204" pitchFamily="34" charset="0"/>
              </a:rPr>
              <a:t>Now we have two equations we can use:</a:t>
            </a:r>
          </a:p>
          <a:p>
            <a:endParaRPr lang="en-US" sz="2400">
              <a:latin typeface="Century Gothic" panose="020B0502020202020204" pitchFamily="34" charset="0"/>
            </a:endParaRPr>
          </a:p>
          <a:p>
            <a:r>
              <a:rPr lang="en-US" sz="2400" b="1">
                <a:latin typeface="Century Gothic" panose="020B0502020202020204" pitchFamily="34" charset="0"/>
              </a:rPr>
              <a:t>Concentration = mass ÷ volume</a:t>
            </a:r>
          </a:p>
          <a:p>
            <a:endParaRPr lang="en-US" sz="2400" b="1">
              <a:latin typeface="Century Gothic" panose="020B0502020202020204" pitchFamily="34" charset="0"/>
            </a:endParaRPr>
          </a:p>
          <a:p>
            <a:r>
              <a:rPr lang="en-US" sz="2400" b="1">
                <a:latin typeface="Century Gothic" panose="020B0502020202020204" pitchFamily="34" charset="0"/>
              </a:rPr>
              <a:t>Mass = concentration x volume</a:t>
            </a:r>
          </a:p>
        </p:txBody>
      </p:sp>
    </p:spTree>
    <p:extLst>
      <p:ext uri="{BB962C8B-B14F-4D97-AF65-F5344CB8AC3E}">
        <p14:creationId xmlns:p14="http://schemas.microsoft.com/office/powerpoint/2010/main" val="310481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8" grpId="0"/>
      <p:bldP spid="9" grpId="0"/>
      <p:bldP spid="10" grpId="0"/>
    </p:bldLst>
  </p:timing>
</p:sld>
</file>

<file path=ppt/theme/theme1.xml><?xml version="1.0" encoding="utf-8"?>
<a:theme xmlns:a="http://schemas.openxmlformats.org/drawingml/2006/main" name="1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MediaLengthInSeconds xmlns="9dd66dd2-dc2f-4e10-8286-f1da66314693" xsi:nil="true"/>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BF26A6B-4B8D-46A6-9E6B-A94EE05D34E2}">
  <ds:schemaRefs>
    <ds:schemaRef ds:uri="http://schemas.openxmlformats.org/package/2006/metadata/core-properties"/>
    <ds:schemaRef ds:uri="http://schemas.microsoft.com/office/2006/metadata/properties"/>
    <ds:schemaRef ds:uri="http://schemas.microsoft.com/office/2006/documentManagement/types"/>
    <ds:schemaRef ds:uri="http://purl.org/dc/elements/1.1/"/>
    <ds:schemaRef ds:uri="http://purl.org/dc/terms/"/>
    <ds:schemaRef ds:uri="9dd66dd2-dc2f-4e10-8286-f1da66314693"/>
    <ds:schemaRef ds:uri="http://purl.org/dc/dcmitype/"/>
    <ds:schemaRef ds:uri="http://schemas.microsoft.com/office/infopath/2007/PartnerControls"/>
    <ds:schemaRef ds:uri="e7f29ac3-c74a-46a7-9e80-ec6458dc319f"/>
    <ds:schemaRef ds:uri="http://www.w3.org/XML/1998/namespace"/>
    <ds:schemaRef ds:uri="9c6500c0-19b7-4dc1-a957-fb6bf8f5f217"/>
    <ds:schemaRef ds:uri="bc34c7f9-2a63-480c-a23f-5ee123a98b8e"/>
  </ds:schemaRefs>
</ds:datastoreItem>
</file>

<file path=customXml/itemProps2.xml><?xml version="1.0" encoding="utf-8"?>
<ds:datastoreItem xmlns:ds="http://schemas.openxmlformats.org/officeDocument/2006/customXml" ds:itemID="{EC0C465F-E43A-4A49-934C-1714B884608C}"/>
</file>

<file path=customXml/itemProps3.xml><?xml version="1.0" encoding="utf-8"?>
<ds:datastoreItem xmlns:ds="http://schemas.openxmlformats.org/officeDocument/2006/customXml" ds:itemID="{6DF9E2BB-DEA4-493E-8DFE-5B1575868F8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67</TotalTime>
  <Words>3266</Words>
  <Application>Microsoft Macintosh PowerPoint</Application>
  <PresentationFormat>Widescreen</PresentationFormat>
  <Paragraphs>382</Paragraphs>
  <Slides>20</Slides>
  <Notes>16</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Calibri</vt:lpstr>
      <vt:lpstr>Cambria Math</vt:lpstr>
      <vt:lpstr>Century Gothic</vt:lpstr>
      <vt:lpstr>Georgia</vt:lpstr>
      <vt:lpstr>Wingdings</vt:lpstr>
      <vt:lpstr>1_B2.2.11 Feedback lesson</vt:lpstr>
      <vt:lpstr>Making this resource work for you</vt:lpstr>
      <vt:lpstr>Concentration Calculations  Answer the questions below.</vt:lpstr>
      <vt:lpstr>C3.2.8</vt:lpstr>
      <vt:lpstr>PowerPoint Presentation</vt:lpstr>
      <vt:lpstr>This is the fix-it portion of the lesson</vt:lpstr>
      <vt:lpstr>PowerPoint Presentation</vt:lpstr>
      <vt:lpstr>PowerPoint Presentation</vt:lpstr>
      <vt:lpstr>160 g of sodium hydroxide is used to make 300 cm3 of solution.    What is the concentration?</vt:lpstr>
      <vt:lpstr>Rearranging equations</vt:lpstr>
      <vt:lpstr>Rearranging equations</vt:lpstr>
      <vt:lpstr>PowerPoint Presentation</vt:lpstr>
      <vt:lpstr>Discuss with your partner how you should solve this question.  Work together to find the answer.  Some glucose was dissolved in 500 cm3 of water.  The concentration of the solution was 5g/dm3.   What mass of glucose was dissolved in the solution?</vt:lpstr>
      <vt:lpstr>I: Worked example</vt:lpstr>
      <vt:lpstr>We: Worked example</vt:lpstr>
      <vt:lpstr>You: Worked example</vt:lpstr>
      <vt:lpstr>Drill</vt:lpstr>
      <vt:lpstr>Drill answers</vt:lpstr>
      <vt:lpstr>PowerPoint Presentation</vt:lpstr>
      <vt:lpstr>PowerPoint Presentation</vt:lpstr>
      <vt:lpstr>PowerPoint Presentation</vt:lpstr>
    </vt:vector>
  </TitlesOfParts>
  <Company>ARK Kingsway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13</cp:revision>
  <dcterms:created xsi:type="dcterms:W3CDTF">2019-03-21T11:24:14Z</dcterms:created>
  <dcterms:modified xsi:type="dcterms:W3CDTF">2024-04-17T14:40:47Z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75127600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y fmtid="{D5CDD505-2E9C-101B-9397-08002B2CF9AE}" pid="9" name="TriggerFlowInfo">
    <vt:lpwstr/>
  </property>
</Properties>
</file>